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77" r:id="rId4"/>
    <p:sldId id="260" r:id="rId5"/>
    <p:sldId id="258" r:id="rId6"/>
    <p:sldId id="259" r:id="rId7"/>
    <p:sldId id="261" r:id="rId8"/>
    <p:sldId id="262" r:id="rId9"/>
    <p:sldId id="263" r:id="rId10"/>
    <p:sldId id="264" r:id="rId11"/>
    <p:sldId id="265" r:id="rId12"/>
    <p:sldId id="266" r:id="rId13"/>
    <p:sldId id="267" r:id="rId14"/>
    <p:sldId id="276" r:id="rId15"/>
    <p:sldId id="274" r:id="rId16"/>
    <p:sldId id="275" r:id="rId17"/>
    <p:sldId id="273" r:id="rId18"/>
    <p:sldId id="27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AD464-1DB7-44BB-9756-759789EDF8B8}" type="datetimeFigureOut">
              <a:rPr lang="ru-RU" smtClean="0"/>
              <a:pPr/>
              <a:t>27.10.2020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ADABBE-1D12-42AF-BA14-5EFA353E3B4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27.10.2020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27.10.2020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214291"/>
            <a:ext cx="7743852" cy="2143140"/>
          </a:xfrm>
        </p:spPr>
        <p:txBody>
          <a:bodyPr>
            <a:normAutofit fontScale="90000"/>
          </a:bodyPr>
          <a:lstStyle/>
          <a:p>
            <a:pPr algn="ctr"/>
            <a:r>
              <a:rPr lang="ru-RU" dirty="0" smtClean="0"/>
              <a:t> </a:t>
            </a:r>
            <a:r>
              <a:rPr lang="ru-RU" sz="3100" dirty="0" smtClean="0">
                <a:latin typeface="Times New Roman" pitchFamily="18" charset="0"/>
                <a:cs typeface="Times New Roman" pitchFamily="18" charset="0"/>
              </a:rPr>
              <a:t>Краевое государственное казенное учреждение  «Центр содействия семейному устройству </a:t>
            </a:r>
            <a:r>
              <a:rPr lang="ru-RU" sz="3100" dirty="0" err="1" smtClean="0">
                <a:latin typeface="Times New Roman" pitchFamily="18" charset="0"/>
                <a:cs typeface="Times New Roman" pitchFamily="18" charset="0"/>
              </a:rPr>
              <a:t>с.Сержантово</a:t>
            </a:r>
            <a:r>
              <a:rPr lang="ru-RU" sz="3100"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Подзаголовок 2"/>
          <p:cNvSpPr>
            <a:spLocks noGrp="1"/>
          </p:cNvSpPr>
          <p:nvPr>
            <p:ph type="subTitle" idx="1"/>
          </p:nvPr>
        </p:nvSpPr>
        <p:spPr>
          <a:xfrm>
            <a:off x="1371600" y="2143116"/>
            <a:ext cx="6986614" cy="4500594"/>
          </a:xfrm>
        </p:spPr>
        <p:txBody>
          <a:bodyPr>
            <a:normAutofit/>
          </a:bodyPr>
          <a:lstStyle/>
          <a:p>
            <a:pPr algn="ctr"/>
            <a:r>
              <a:rPr lang="ru-RU" sz="4000" dirty="0" smtClean="0">
                <a:solidFill>
                  <a:schemeClr val="tx1"/>
                </a:solidFill>
                <a:latin typeface="Times New Roman" pitchFamily="18" charset="0"/>
                <a:cs typeface="Times New Roman" pitchFamily="18" charset="0"/>
              </a:rPr>
              <a:t>Профилактика самовольных уходов </a:t>
            </a:r>
          </a:p>
          <a:p>
            <a:endParaRPr lang="ru-RU" dirty="0" smtClean="0">
              <a:solidFill>
                <a:schemeClr val="tx1"/>
              </a:solidFill>
            </a:endParaRPr>
          </a:p>
          <a:p>
            <a:endParaRPr lang="ru-RU" dirty="0" smtClean="0">
              <a:solidFill>
                <a:schemeClr val="tx1"/>
              </a:solidFill>
            </a:endParaRPr>
          </a:p>
          <a:p>
            <a:endParaRPr lang="ru-RU" dirty="0" smtClean="0">
              <a:solidFill>
                <a:schemeClr val="tx1"/>
              </a:solidFill>
            </a:endParaRPr>
          </a:p>
          <a:p>
            <a:endParaRPr lang="ru-RU" dirty="0" smtClean="0">
              <a:solidFill>
                <a:schemeClr val="tx1"/>
              </a:solidFill>
            </a:endParaRPr>
          </a:p>
          <a:p>
            <a:pPr algn="r"/>
            <a:r>
              <a:rPr lang="ru-RU" sz="1600" dirty="0" smtClean="0">
                <a:solidFill>
                  <a:schemeClr val="tx1"/>
                </a:solidFill>
                <a:latin typeface="Times New Roman" pitchFamily="18" charset="0"/>
                <a:cs typeface="Times New Roman" pitchFamily="18" charset="0"/>
              </a:rPr>
              <a:t>Подготовил </a:t>
            </a:r>
          </a:p>
          <a:p>
            <a:pPr algn="r"/>
            <a:r>
              <a:rPr lang="ru-RU" sz="1600" dirty="0" smtClean="0">
                <a:solidFill>
                  <a:schemeClr val="tx1"/>
                </a:solidFill>
                <a:latin typeface="Times New Roman" pitchFamily="18" charset="0"/>
                <a:cs typeface="Times New Roman" pitchFamily="18" charset="0"/>
              </a:rPr>
              <a:t>Директор КГКУ</a:t>
            </a:r>
          </a:p>
          <a:p>
            <a:pPr algn="r"/>
            <a:r>
              <a:rPr lang="ru-RU" sz="1600" dirty="0" smtClean="0">
                <a:solidFill>
                  <a:schemeClr val="tx1"/>
                </a:solidFill>
                <a:latin typeface="Times New Roman" pitchFamily="18" charset="0"/>
                <a:cs typeface="Times New Roman" pitchFamily="18" charset="0"/>
              </a:rPr>
              <a:t> « ЦССУ </a:t>
            </a:r>
            <a:r>
              <a:rPr lang="ru-RU" sz="1600" dirty="0" err="1" smtClean="0">
                <a:solidFill>
                  <a:schemeClr val="tx1"/>
                </a:solidFill>
                <a:latin typeface="Times New Roman" pitchFamily="18" charset="0"/>
                <a:cs typeface="Times New Roman" pitchFamily="18" charset="0"/>
              </a:rPr>
              <a:t>с.Сержантово</a:t>
            </a:r>
            <a:r>
              <a:rPr lang="ru-RU" sz="1600" dirty="0" smtClean="0">
                <a:solidFill>
                  <a:schemeClr val="tx1"/>
                </a:solidFill>
                <a:latin typeface="Times New Roman" pitchFamily="18" charset="0"/>
                <a:cs typeface="Times New Roman" pitchFamily="18" charset="0"/>
              </a:rPr>
              <a:t>»</a:t>
            </a:r>
          </a:p>
          <a:p>
            <a:pPr algn="r"/>
            <a:r>
              <a:rPr lang="ru-RU" sz="1600" dirty="0" err="1" smtClean="0">
                <a:solidFill>
                  <a:schemeClr val="tx1"/>
                </a:solidFill>
                <a:latin typeface="Times New Roman" pitchFamily="18" charset="0"/>
                <a:cs typeface="Times New Roman" pitchFamily="18" charset="0"/>
              </a:rPr>
              <a:t>Скиданюк</a:t>
            </a:r>
            <a:r>
              <a:rPr lang="ru-RU" sz="1600" dirty="0" smtClean="0">
                <a:solidFill>
                  <a:schemeClr val="tx1"/>
                </a:solidFill>
                <a:latin typeface="Times New Roman" pitchFamily="18" charset="0"/>
                <a:cs typeface="Times New Roman" pitchFamily="18" charset="0"/>
              </a:rPr>
              <a:t> В.И</a:t>
            </a:r>
            <a:endParaRPr lang="ru-RU" sz="1600"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6072230"/>
          </a:xfrm>
        </p:spPr>
        <p:txBody>
          <a:bodyPr>
            <a:normAutofit fontScale="55000" lnSpcReduction="20000"/>
          </a:bodyPr>
          <a:lstStyle/>
          <a:p>
            <a:pPr lvl="0" algn="just"/>
            <a:r>
              <a:rPr lang="en-US" sz="3300" dirty="0" smtClean="0">
                <a:latin typeface="Times New Roman" pitchFamily="18" charset="0"/>
                <a:cs typeface="Times New Roman" pitchFamily="18" charset="0"/>
              </a:rPr>
              <a:t>«</a:t>
            </a:r>
            <a:r>
              <a:rPr lang="ru-RU" sz="3300" dirty="0" smtClean="0">
                <a:latin typeface="Times New Roman" pitchFamily="18" charset="0"/>
                <a:cs typeface="Times New Roman" pitchFamily="18" charset="0"/>
              </a:rPr>
              <a:t>Доверяй близким</a:t>
            </a:r>
            <a:r>
              <a:rPr lang="en-US" sz="3300"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lvl="0" algn="just"/>
            <a:r>
              <a:rPr lang="en-US" sz="3300" dirty="0" smtClean="0">
                <a:latin typeface="Times New Roman" pitchFamily="18" charset="0"/>
                <a:cs typeface="Times New Roman" pitchFamily="18" charset="0"/>
              </a:rPr>
              <a:t>«</a:t>
            </a:r>
            <a:r>
              <a:rPr lang="ru-RU" sz="3300" dirty="0" smtClean="0">
                <a:latin typeface="Times New Roman" pitchFamily="18" charset="0"/>
                <a:cs typeface="Times New Roman" pitchFamily="18" charset="0"/>
              </a:rPr>
              <a:t>Делись чувствами с окружающими</a:t>
            </a:r>
            <a:r>
              <a:rPr lang="en-US" sz="3300"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lvl="0" algn="just"/>
            <a:r>
              <a:rPr lang="en-US" sz="3300" dirty="0" smtClean="0">
                <a:latin typeface="Times New Roman" pitchFamily="18" charset="0"/>
                <a:cs typeface="Times New Roman" pitchFamily="18" charset="0"/>
              </a:rPr>
              <a:t>«</a:t>
            </a:r>
            <a:r>
              <a:rPr lang="ru-RU" sz="3300" dirty="0" smtClean="0">
                <a:latin typeface="Times New Roman" pitchFamily="18" charset="0"/>
                <a:cs typeface="Times New Roman" pitchFamily="18" charset="0"/>
              </a:rPr>
              <a:t>Избегай ошибок в общении</a:t>
            </a:r>
            <a:r>
              <a:rPr lang="en-US" sz="3300"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lvl="0" algn="just"/>
            <a:r>
              <a:rPr lang="en-US" sz="3300" dirty="0" smtClean="0">
                <a:latin typeface="Times New Roman" pitchFamily="18" charset="0"/>
                <a:cs typeface="Times New Roman" pitchFamily="18" charset="0"/>
              </a:rPr>
              <a:t>«</a:t>
            </a:r>
            <a:r>
              <a:rPr lang="ru-RU" sz="3300" dirty="0" smtClean="0">
                <a:latin typeface="Times New Roman" pitchFamily="18" charset="0"/>
                <a:cs typeface="Times New Roman" pitchFamily="18" charset="0"/>
              </a:rPr>
              <a:t>Учись контролировать себя</a:t>
            </a:r>
            <a:r>
              <a:rPr lang="en-US" sz="3300"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algn="just"/>
            <a:r>
              <a:rPr lang="ru-RU" sz="3300" dirty="0" err="1" smtClean="0">
                <a:latin typeface="Times New Roman" pitchFamily="18" charset="0"/>
                <a:cs typeface="Times New Roman" pitchFamily="18" charset="0"/>
              </a:rPr>
              <a:t>Профориентационные</a:t>
            </a:r>
            <a:r>
              <a:rPr lang="ru-RU" sz="3300" dirty="0" smtClean="0">
                <a:latin typeface="Times New Roman" pitchFamily="18" charset="0"/>
                <a:cs typeface="Times New Roman" pitchFamily="18" charset="0"/>
              </a:rPr>
              <a:t> занятия по программе «Я делаю свой выбор» (5-7, 8 -11 класс) и индивидуальные консультации по выбору профессии </a:t>
            </a:r>
          </a:p>
          <a:p>
            <a:pPr lvl="0" algn="just"/>
            <a:r>
              <a:rPr lang="en-US" sz="3300" dirty="0" smtClean="0">
                <a:latin typeface="Times New Roman" pitchFamily="18" charset="0"/>
                <a:cs typeface="Times New Roman" pitchFamily="18" charset="0"/>
              </a:rPr>
              <a:t>«</a:t>
            </a:r>
            <a:r>
              <a:rPr lang="ru-RU" sz="3300" dirty="0" smtClean="0">
                <a:latin typeface="Times New Roman" pitchFamily="18" charset="0"/>
                <a:cs typeface="Times New Roman" pitchFamily="18" charset="0"/>
              </a:rPr>
              <a:t>Классификация профессий</a:t>
            </a:r>
            <a:r>
              <a:rPr lang="en-US" sz="3300"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lvl="0" algn="just"/>
            <a:r>
              <a:rPr lang="en-US" sz="3300" dirty="0" smtClean="0">
                <a:latin typeface="Times New Roman" pitchFamily="18" charset="0"/>
                <a:cs typeface="Times New Roman" pitchFamily="18" charset="0"/>
              </a:rPr>
              <a:t>«</a:t>
            </a:r>
            <a:r>
              <a:rPr lang="ru-RU" sz="3300" dirty="0" smtClean="0">
                <a:latin typeface="Times New Roman" pitchFamily="18" charset="0"/>
                <a:cs typeface="Times New Roman" pitchFamily="18" charset="0"/>
              </a:rPr>
              <a:t>Куда пойти учиться</a:t>
            </a:r>
            <a:r>
              <a:rPr lang="en-US" sz="3300"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lvl="0" algn="just"/>
            <a:r>
              <a:rPr lang="en-US" sz="3300" dirty="0" smtClean="0">
                <a:latin typeface="Times New Roman" pitchFamily="18" charset="0"/>
                <a:cs typeface="Times New Roman" pitchFamily="18" charset="0"/>
              </a:rPr>
              <a:t>«</a:t>
            </a:r>
            <a:r>
              <a:rPr lang="ru-RU" sz="3300" dirty="0" smtClean="0">
                <a:latin typeface="Times New Roman" pitchFamily="18" charset="0"/>
                <a:cs typeface="Times New Roman" pitchFamily="18" charset="0"/>
              </a:rPr>
              <a:t>Интерес и выбор профессии</a:t>
            </a:r>
            <a:r>
              <a:rPr lang="en-US" sz="3300"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lvl="0" algn="just"/>
            <a:r>
              <a:rPr lang="en-US" sz="3300" dirty="0" smtClean="0">
                <a:latin typeface="Times New Roman" pitchFamily="18" charset="0"/>
                <a:cs typeface="Times New Roman" pitchFamily="18" charset="0"/>
              </a:rPr>
              <a:t>«</a:t>
            </a:r>
            <a:r>
              <a:rPr lang="ru-RU" sz="3300" dirty="0" smtClean="0">
                <a:latin typeface="Times New Roman" pitchFamily="18" charset="0"/>
                <a:cs typeface="Times New Roman" pitchFamily="18" charset="0"/>
              </a:rPr>
              <a:t>Склонности и профессиональная направленность</a:t>
            </a:r>
            <a:r>
              <a:rPr lang="en-US" sz="3300" dirty="0" smtClean="0">
                <a:latin typeface="Times New Roman" pitchFamily="18" charset="0"/>
                <a:cs typeface="Times New Roman" pitchFamily="18" charset="0"/>
              </a:rPr>
              <a:t>»</a:t>
            </a:r>
            <a:endParaRPr lang="ru-RU" sz="3300" dirty="0" smtClean="0">
              <a:latin typeface="Times New Roman" pitchFamily="18" charset="0"/>
              <a:cs typeface="Times New Roman" pitchFamily="18" charset="0"/>
            </a:endParaRPr>
          </a:p>
          <a:p>
            <a:pPr lvl="0" algn="just"/>
            <a:r>
              <a:rPr lang="ru-RU" sz="3300" dirty="0" smtClean="0">
                <a:latin typeface="Times New Roman" pitchFamily="18" charset="0"/>
                <a:cs typeface="Times New Roman" pitchFamily="18" charset="0"/>
              </a:rPr>
              <a:t>«Как достичь успеха в профессии»</a:t>
            </a:r>
          </a:p>
          <a:p>
            <a:pPr lvl="0" algn="just"/>
            <a:r>
              <a:rPr lang="ru-RU" sz="3300" dirty="0" smtClean="0">
                <a:latin typeface="Times New Roman" pitchFamily="18" charset="0"/>
                <a:cs typeface="Times New Roman" pitchFamily="18" charset="0"/>
              </a:rPr>
              <a:t>Экскурсии по предприятиям города»</a:t>
            </a:r>
          </a:p>
          <a:p>
            <a:pPr algn="just"/>
            <a:r>
              <a:rPr lang="ru-RU" sz="3300" dirty="0" smtClean="0">
                <a:latin typeface="Times New Roman" pitchFamily="18" charset="0"/>
                <a:cs typeface="Times New Roman" pitchFamily="18" charset="0"/>
              </a:rPr>
              <a:t>Осуществление организации </a:t>
            </a:r>
            <a:r>
              <a:rPr lang="ru-RU" sz="3300" dirty="0" err="1" smtClean="0">
                <a:latin typeface="Times New Roman" pitchFamily="18" charset="0"/>
                <a:cs typeface="Times New Roman" pitchFamily="18" charset="0"/>
              </a:rPr>
              <a:t>досуговой</a:t>
            </a:r>
            <a:r>
              <a:rPr lang="ru-RU" sz="3300" dirty="0" smtClean="0">
                <a:latin typeface="Times New Roman" pitchFamily="18" charset="0"/>
                <a:cs typeface="Times New Roman" pitchFamily="18" charset="0"/>
              </a:rPr>
              <a:t> деятельности воспитанников в свободное  от учебы время, каникулярное время в центре (работа кружков, мастерских, мероприятия: праздники, экскурсии, соревнования и </a:t>
            </a:r>
            <a:r>
              <a:rPr lang="ru-RU" sz="3300" dirty="0" err="1" smtClean="0">
                <a:latin typeface="Times New Roman" pitchFamily="18" charset="0"/>
                <a:cs typeface="Times New Roman" pitchFamily="18" charset="0"/>
              </a:rPr>
              <a:t>т.п</a:t>
            </a:r>
            <a:r>
              <a:rPr lang="ru-RU" sz="3300" dirty="0" smtClean="0">
                <a:latin typeface="Times New Roman" pitchFamily="18" charset="0"/>
                <a:cs typeface="Times New Roman" pitchFamily="18" charset="0"/>
              </a:rPr>
              <a:t>)</a:t>
            </a:r>
          </a:p>
          <a:p>
            <a:pPr algn="just"/>
            <a:r>
              <a:rPr lang="ru-RU" sz="3300" dirty="0" smtClean="0">
                <a:latin typeface="Times New Roman" pitchFamily="18" charset="0"/>
                <a:cs typeface="Times New Roman" pitchFamily="18" charset="0"/>
              </a:rPr>
              <a:t>Работа по профилактике правонарушений  с инспектором </a:t>
            </a:r>
            <a:r>
              <a:rPr lang="ru-RU" sz="3300" i="1" dirty="0" smtClean="0">
                <a:latin typeface="Times New Roman" pitchFamily="18" charset="0"/>
                <a:cs typeface="Times New Roman" pitchFamily="18" charset="0"/>
              </a:rPr>
              <a:t>ПДН МО МВД «</a:t>
            </a:r>
            <a:r>
              <a:rPr lang="ru-RU" sz="3300" i="1" dirty="0" err="1" smtClean="0">
                <a:latin typeface="Times New Roman" pitchFamily="18" charset="0"/>
                <a:cs typeface="Times New Roman" pitchFamily="18" charset="0"/>
              </a:rPr>
              <a:t>Дальнегорский</a:t>
            </a:r>
            <a:r>
              <a:rPr lang="ru-RU" sz="3300" dirty="0" smtClean="0">
                <a:latin typeface="Times New Roman" pitchFamily="18" charset="0"/>
                <a:cs typeface="Times New Roman" pitchFamily="18" charset="0"/>
              </a:rPr>
              <a:t>»</a:t>
            </a:r>
          </a:p>
          <a:p>
            <a:pPr algn="just"/>
            <a:r>
              <a:rPr lang="ru-RU" sz="3300" dirty="0" smtClean="0">
                <a:latin typeface="Times New Roman" pitchFamily="18" charset="0"/>
                <a:cs typeface="Times New Roman" pitchFamily="18" charset="0"/>
              </a:rPr>
              <a:t>Инструктаж поступающих воспитанников о правилах внутреннего распорядка в Центре содействия семейному устройству</a:t>
            </a:r>
          </a:p>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pPr lvl="0"/>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14290"/>
            <a:ext cx="8229600" cy="5911873"/>
          </a:xfrm>
        </p:spPr>
        <p:txBody>
          <a:bodyPr>
            <a:normAutofit/>
          </a:bodyPr>
          <a:lstStyle/>
          <a:p>
            <a:endParaRPr lang="ru-RU" sz="1800" b="1" dirty="0" smtClean="0">
              <a:solidFill>
                <a:srgbClr val="FF0000"/>
              </a:solidFill>
              <a:latin typeface="Times New Roman" pitchFamily="18" charset="0"/>
              <a:cs typeface="Times New Roman" pitchFamily="18" charset="0"/>
            </a:endParaRPr>
          </a:p>
          <a:p>
            <a:endParaRPr lang="ru-RU" sz="1800" b="1" dirty="0" smtClean="0">
              <a:solidFill>
                <a:srgbClr val="FF0000"/>
              </a:solidFill>
              <a:latin typeface="Times New Roman" pitchFamily="18" charset="0"/>
              <a:cs typeface="Times New Roman" pitchFamily="18" charset="0"/>
            </a:endParaRPr>
          </a:p>
          <a:p>
            <a:pPr algn="just"/>
            <a:r>
              <a:rPr lang="ru-RU" sz="1800" b="1" dirty="0" smtClean="0">
                <a:solidFill>
                  <a:srgbClr val="FF0000"/>
                </a:solidFill>
                <a:latin typeface="Times New Roman" pitchFamily="18" charset="0"/>
                <a:cs typeface="Times New Roman" pitchFamily="18" charset="0"/>
              </a:rPr>
              <a:t>4. Индивидуальная работа с подростками с </a:t>
            </a:r>
            <a:r>
              <a:rPr lang="ru-RU" sz="1800" b="1" dirty="0" err="1" smtClean="0">
                <a:solidFill>
                  <a:srgbClr val="FF0000"/>
                </a:solidFill>
                <a:latin typeface="Times New Roman" pitchFamily="18" charset="0"/>
                <a:cs typeface="Times New Roman" pitchFamily="18" charset="0"/>
              </a:rPr>
              <a:t>девиантным</a:t>
            </a:r>
            <a:r>
              <a:rPr lang="ru-RU" sz="1800" b="1" dirty="0" smtClean="0">
                <a:solidFill>
                  <a:srgbClr val="FF0000"/>
                </a:solidFill>
                <a:latin typeface="Times New Roman" pitchFamily="18" charset="0"/>
                <a:cs typeface="Times New Roman" pitchFamily="18" charset="0"/>
              </a:rPr>
              <a:t> поведением.</a:t>
            </a:r>
            <a:endParaRPr lang="ru-RU" sz="1800" dirty="0" smtClean="0">
              <a:solidFill>
                <a:srgbClr val="FF0000"/>
              </a:solidFill>
              <a:latin typeface="Times New Roman" pitchFamily="18" charset="0"/>
              <a:cs typeface="Times New Roman" pitchFamily="18" charset="0"/>
            </a:endParaRPr>
          </a:p>
          <a:p>
            <a:pPr algn="just"/>
            <a:r>
              <a:rPr lang="ru-RU" sz="1800" dirty="0" smtClean="0">
                <a:latin typeface="Times New Roman" pitchFamily="18" charset="0"/>
                <a:cs typeface="Times New Roman" pitchFamily="18" charset="0"/>
              </a:rPr>
              <a:t>Беседы  инспектора </a:t>
            </a:r>
            <a:r>
              <a:rPr lang="ru-RU" sz="1800" i="1" dirty="0" smtClean="0">
                <a:latin typeface="Times New Roman" pitchFamily="18" charset="0"/>
                <a:cs typeface="Times New Roman" pitchFamily="18" charset="0"/>
              </a:rPr>
              <a:t>ПДН МО МВД «</a:t>
            </a:r>
            <a:r>
              <a:rPr lang="ru-RU" sz="1800" i="1" dirty="0" err="1" smtClean="0">
                <a:latin typeface="Times New Roman" pitchFamily="18" charset="0"/>
                <a:cs typeface="Times New Roman" pitchFamily="18" charset="0"/>
              </a:rPr>
              <a:t>Дальнегорский</a:t>
            </a:r>
            <a:r>
              <a:rPr lang="ru-RU" sz="1800" i="1"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pPr algn="just"/>
            <a:r>
              <a:rPr lang="ru-RU" sz="1800" dirty="0" smtClean="0">
                <a:latin typeface="Times New Roman" pitchFamily="18" charset="0"/>
                <a:cs typeface="Times New Roman" pitchFamily="18" charset="0"/>
              </a:rPr>
              <a:t>Работа по индивидуальным планам коррекции поведения воспитанника</a:t>
            </a:r>
          </a:p>
          <a:p>
            <a:pPr algn="just"/>
            <a:r>
              <a:rPr lang="ru-RU" sz="1800" dirty="0" smtClean="0">
                <a:latin typeface="Times New Roman" pitchFamily="18" charset="0"/>
                <a:cs typeface="Times New Roman" pitchFamily="18" charset="0"/>
              </a:rPr>
              <a:t>Контроль учебы, поведения в центре, занятий в  кружках, спортивных секциях, в мастерских</a:t>
            </a:r>
          </a:p>
          <a:p>
            <a:pPr algn="just"/>
            <a:r>
              <a:rPr lang="ru-RU" sz="1800" dirty="0" smtClean="0">
                <a:latin typeface="Times New Roman" pitchFamily="18" charset="0"/>
                <a:cs typeface="Times New Roman" pitchFamily="18" charset="0"/>
              </a:rPr>
              <a:t>Вовлечение воспитанников в творческую жизнь,  в кружки, секции, социально-значимые мероприятия</a:t>
            </a:r>
          </a:p>
          <a:p>
            <a:pPr algn="just"/>
            <a:r>
              <a:rPr lang="ru-RU" sz="1800" dirty="0" smtClean="0">
                <a:latin typeface="Times New Roman" pitchFamily="18" charset="0"/>
                <a:cs typeface="Times New Roman" pitchFamily="18" charset="0"/>
              </a:rPr>
              <a:t>Психологическая  помощь (сопровождение, поддержка, коррекция)</a:t>
            </a:r>
          </a:p>
          <a:p>
            <a:pPr algn="just"/>
            <a:r>
              <a:rPr lang="ru-RU" sz="1800" dirty="0" smtClean="0">
                <a:latin typeface="Times New Roman" pitchFamily="18" charset="0"/>
                <a:cs typeface="Times New Roman" pitchFamily="18" charset="0"/>
              </a:rPr>
              <a:t>Индивидуальная профилактическая помощь социального педагога</a:t>
            </a:r>
          </a:p>
          <a:p>
            <a:pPr algn="just"/>
            <a:r>
              <a:rPr lang="ru-RU" sz="1800" dirty="0" smtClean="0">
                <a:latin typeface="Times New Roman" pitchFamily="18" charset="0"/>
                <a:cs typeface="Times New Roman" pitchFamily="18" charset="0"/>
              </a:rPr>
              <a:t>Формирование картотеки воспитанников, неоднократно совершающих самовольные уходы</a:t>
            </a:r>
          </a:p>
          <a:p>
            <a:pPr algn="just"/>
            <a:r>
              <a:rPr lang="ru-RU" sz="1800" dirty="0" smtClean="0">
                <a:latin typeface="Times New Roman" pitchFamily="18" charset="0"/>
                <a:cs typeface="Times New Roman" pitchFamily="18" charset="0"/>
              </a:rPr>
              <a:t>Ведение журнала регистрации самовольных уходов воспитанников</a:t>
            </a:r>
          </a:p>
          <a:p>
            <a:pPr algn="just"/>
            <a:r>
              <a:rPr lang="ru-RU" sz="1800" dirty="0" smtClean="0">
                <a:latin typeface="Times New Roman" pitchFamily="18" charset="0"/>
                <a:cs typeface="Times New Roman" pitchFamily="18" charset="0"/>
              </a:rPr>
              <a:t>Взаимодействие с родственниками, имеющими положительное влияние на ребенка</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27282"/>
            <a:ext cx="8429684" cy="744264"/>
          </a:xfrm>
        </p:spPr>
        <p:txBody>
          <a:bodyPr>
            <a:normAutofit fontScale="90000"/>
          </a:bodyPr>
          <a:lstStyle/>
          <a:p>
            <a:r>
              <a:rPr lang="ru-RU" sz="2000" dirty="0" smtClean="0">
                <a:latin typeface="Times New Roman" pitchFamily="18" charset="0"/>
                <a:cs typeface="Times New Roman" pitchFamily="18" charset="0"/>
              </a:rPr>
              <a:t>На каждого воспитанника совершившего самовольный уход  разрабатывается  план мероприятий индивидуально-профилактической работы.</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Например:</a:t>
            </a:r>
            <a:endParaRPr lang="ru-RU" sz="20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71472" y="1142984"/>
          <a:ext cx="8244000" cy="5557835"/>
        </p:xfrm>
        <a:graphic>
          <a:graphicData uri="http://schemas.openxmlformats.org/drawingml/2006/table">
            <a:tbl>
              <a:tblPr firstRow="1" bandRow="1">
                <a:tableStyleId>{5C22544A-7EE6-4342-B048-85BDC9FD1C3A}</a:tableStyleId>
              </a:tblPr>
              <a:tblGrid>
                <a:gridCol w="543850"/>
                <a:gridCol w="3578150"/>
                <a:gridCol w="2061000"/>
                <a:gridCol w="2061000"/>
              </a:tblGrid>
              <a:tr h="247015">
                <a:tc>
                  <a:txBody>
                    <a:bodyPr/>
                    <a:lstStyle/>
                    <a:p>
                      <a:r>
                        <a:rPr lang="ru-RU" sz="1000" dirty="0" smtClean="0">
                          <a:latin typeface="Times New Roman" pitchFamily="18" charset="0"/>
                          <a:cs typeface="Times New Roman" pitchFamily="18" charset="0"/>
                        </a:rPr>
                        <a:t>№ </a:t>
                      </a:r>
                      <a:r>
                        <a:rPr lang="ru-RU" sz="1000" dirty="0" err="1" smtClean="0">
                          <a:latin typeface="Times New Roman" pitchFamily="18" charset="0"/>
                          <a:cs typeface="Times New Roman" pitchFamily="18" charset="0"/>
                        </a:rPr>
                        <a:t>п</a:t>
                      </a:r>
                      <a:r>
                        <a:rPr lang="ru-RU" sz="1000" dirty="0" smtClean="0">
                          <a:latin typeface="Times New Roman" pitchFamily="18" charset="0"/>
                          <a:cs typeface="Times New Roman" pitchFamily="18" charset="0"/>
                        </a:rPr>
                        <a:t>/</a:t>
                      </a:r>
                      <a:r>
                        <a:rPr lang="ru-RU" sz="1000" dirty="0" err="1" smtClean="0">
                          <a:latin typeface="Times New Roman" pitchFamily="18" charset="0"/>
                          <a:cs typeface="Times New Roman" pitchFamily="18" charset="0"/>
                        </a:rPr>
                        <a:t>п</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План мероприятия</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сроки</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ответственные</a:t>
                      </a:r>
                      <a:endParaRPr lang="ru-RU" sz="1000" dirty="0">
                        <a:latin typeface="Times New Roman" pitchFamily="18" charset="0"/>
                        <a:cs typeface="Times New Roman" pitchFamily="18" charset="0"/>
                      </a:endParaRPr>
                    </a:p>
                  </a:txBody>
                  <a:tcPr/>
                </a:tc>
              </a:tr>
              <a:tr h="247015">
                <a:tc>
                  <a:txBody>
                    <a:bodyPr/>
                    <a:lstStyle/>
                    <a:p>
                      <a:r>
                        <a:rPr lang="ru-RU" sz="1000" dirty="0" smtClean="0">
                          <a:latin typeface="Times New Roman" pitchFamily="18" charset="0"/>
                          <a:cs typeface="Times New Roman" pitchFamily="18" charset="0"/>
                        </a:rPr>
                        <a:t>1</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Диагностика</a:t>
                      </a:r>
                      <a:r>
                        <a:rPr lang="ru-RU" sz="1000" baseline="0" dirty="0" smtClean="0">
                          <a:latin typeface="Times New Roman" pitchFamily="18" charset="0"/>
                          <a:cs typeface="Times New Roman" pitchFamily="18" charset="0"/>
                        </a:rPr>
                        <a:t> социальной адаптации </a:t>
                      </a:r>
                      <a:r>
                        <a:rPr lang="ru-RU" sz="1000" dirty="0" smtClean="0">
                          <a:latin typeface="Times New Roman" pitchFamily="18" charset="0"/>
                          <a:cs typeface="Times New Roman" pitchFamily="18" charset="0"/>
                        </a:rPr>
                        <a:t>воспитанника</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Июнь 2020</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Педагог-психолог</a:t>
                      </a:r>
                      <a:endParaRPr lang="ru-RU" sz="1000" dirty="0">
                        <a:latin typeface="Times New Roman" pitchFamily="18" charset="0"/>
                        <a:cs typeface="Times New Roman" pitchFamily="18" charset="0"/>
                      </a:endParaRPr>
                    </a:p>
                  </a:txBody>
                  <a:tcPr/>
                </a:tc>
              </a:tr>
              <a:tr h="401399">
                <a:tc>
                  <a:txBody>
                    <a:bodyPr/>
                    <a:lstStyle/>
                    <a:p>
                      <a:r>
                        <a:rPr lang="ru-RU" sz="1000" dirty="0" smtClean="0">
                          <a:latin typeface="Times New Roman" pitchFamily="18" charset="0"/>
                          <a:cs typeface="Times New Roman" pitchFamily="18" charset="0"/>
                        </a:rPr>
                        <a:t>2</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Индивидуальная беседа по Уставу  учреждения. По режиму и распорядку дня</a:t>
                      </a:r>
                      <a:r>
                        <a:rPr lang="ru-RU" sz="1000" baseline="0" dirty="0" smtClean="0">
                          <a:latin typeface="Times New Roman" pitchFamily="18" charset="0"/>
                          <a:cs typeface="Times New Roman" pitchFamily="18" charset="0"/>
                        </a:rPr>
                        <a:t>  воспитанника</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ежемесячно</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воспитатель</a:t>
                      </a:r>
                      <a:endParaRPr lang="ru-RU" sz="1000" dirty="0">
                        <a:latin typeface="Times New Roman" pitchFamily="18" charset="0"/>
                        <a:cs typeface="Times New Roman" pitchFamily="18" charset="0"/>
                      </a:endParaRPr>
                    </a:p>
                  </a:txBody>
                  <a:tcPr/>
                </a:tc>
              </a:tr>
              <a:tr h="247015">
                <a:tc>
                  <a:txBody>
                    <a:bodyPr/>
                    <a:lstStyle/>
                    <a:p>
                      <a:r>
                        <a:rPr lang="ru-RU" sz="1000" dirty="0" smtClean="0">
                          <a:latin typeface="Times New Roman" pitchFamily="18" charset="0"/>
                          <a:cs typeface="Times New Roman" pitchFamily="18" charset="0"/>
                        </a:rPr>
                        <a:t>3</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Контроль посещаемости и успеваемости в школе</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Ежедневно в учебное время</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Воспитатель, социальный педагог</a:t>
                      </a:r>
                      <a:endParaRPr lang="ru-RU" sz="1000" dirty="0">
                        <a:latin typeface="Times New Roman" pitchFamily="18" charset="0"/>
                        <a:cs typeface="Times New Roman" pitchFamily="18" charset="0"/>
                      </a:endParaRPr>
                    </a:p>
                  </a:txBody>
                  <a:tcPr/>
                </a:tc>
              </a:tr>
              <a:tr h="401399">
                <a:tc>
                  <a:txBody>
                    <a:bodyPr/>
                    <a:lstStyle/>
                    <a:p>
                      <a:r>
                        <a:rPr lang="ru-RU" sz="1000" dirty="0" smtClean="0">
                          <a:latin typeface="Times New Roman" pitchFamily="18" charset="0"/>
                          <a:cs typeface="Times New Roman" pitchFamily="18" charset="0"/>
                        </a:rPr>
                        <a:t>4</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Проведение операции «Занятость» (вовлечение в кружки, секции). Контроль за внеурочной занятостью воспитанника</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Июнь 2020-декабрь 2020</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Воспитатели, заместитель директора по ВР</a:t>
                      </a:r>
                      <a:endParaRPr lang="ru-RU" sz="1000" dirty="0">
                        <a:latin typeface="Times New Roman" pitchFamily="18" charset="0"/>
                        <a:cs typeface="Times New Roman" pitchFamily="18" charset="0"/>
                      </a:endParaRPr>
                    </a:p>
                  </a:txBody>
                  <a:tcPr/>
                </a:tc>
              </a:tr>
              <a:tr h="401399">
                <a:tc>
                  <a:txBody>
                    <a:bodyPr/>
                    <a:lstStyle/>
                    <a:p>
                      <a:r>
                        <a:rPr lang="ru-RU" sz="1000" dirty="0" smtClean="0">
                          <a:latin typeface="Times New Roman" pitchFamily="18" charset="0"/>
                          <a:cs typeface="Times New Roman" pitchFamily="18" charset="0"/>
                        </a:rPr>
                        <a:t>5</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Вовлечение воспитанника в социально  значимые мероприятия Центра</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В соответствии с планом мероприятий</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Воспитатели, ответственные за мероприятия</a:t>
                      </a:r>
                      <a:endParaRPr lang="ru-RU" sz="1000" dirty="0">
                        <a:latin typeface="Times New Roman" pitchFamily="18" charset="0"/>
                        <a:cs typeface="Times New Roman" pitchFamily="18" charset="0"/>
                      </a:endParaRPr>
                    </a:p>
                  </a:txBody>
                  <a:tcPr/>
                </a:tc>
              </a:tr>
              <a:tr h="247015">
                <a:tc>
                  <a:txBody>
                    <a:bodyPr/>
                    <a:lstStyle/>
                    <a:p>
                      <a:r>
                        <a:rPr lang="ru-RU" sz="1000" dirty="0" smtClean="0">
                          <a:latin typeface="Times New Roman" pitchFamily="18" charset="0"/>
                          <a:cs typeface="Times New Roman" pitchFamily="18" charset="0"/>
                        </a:rPr>
                        <a:t>6</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Вовлечение в проектную деятельность</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2 раза в месяц</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Воспитатели группы</a:t>
                      </a:r>
                      <a:endParaRPr lang="ru-RU" sz="1000" dirty="0">
                        <a:latin typeface="Times New Roman" pitchFamily="18" charset="0"/>
                        <a:cs typeface="Times New Roman" pitchFamily="18" charset="0"/>
                      </a:endParaRPr>
                    </a:p>
                  </a:txBody>
                  <a:tcPr/>
                </a:tc>
              </a:tr>
              <a:tr h="247015">
                <a:tc>
                  <a:txBody>
                    <a:bodyPr/>
                    <a:lstStyle/>
                    <a:p>
                      <a:r>
                        <a:rPr lang="ru-RU" sz="1000" dirty="0" smtClean="0">
                          <a:latin typeface="Times New Roman" pitchFamily="18" charset="0"/>
                          <a:cs typeface="Times New Roman" pitchFamily="18" charset="0"/>
                        </a:rPr>
                        <a:t>7</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Лекторий «Подросток и закон»</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1 раз в месяц</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Социальный педагог</a:t>
                      </a:r>
                      <a:endParaRPr lang="ru-RU" sz="1000" dirty="0">
                        <a:latin typeface="Times New Roman" pitchFamily="18" charset="0"/>
                        <a:cs typeface="Times New Roman" pitchFamily="18" charset="0"/>
                      </a:endParaRPr>
                    </a:p>
                  </a:txBody>
                  <a:tcPr/>
                </a:tc>
              </a:tr>
              <a:tr h="401399">
                <a:tc>
                  <a:txBody>
                    <a:bodyPr/>
                    <a:lstStyle/>
                    <a:p>
                      <a:r>
                        <a:rPr lang="ru-RU" sz="1000" dirty="0" smtClean="0">
                          <a:latin typeface="Times New Roman" pitchFamily="18" charset="0"/>
                          <a:cs typeface="Times New Roman" pitchFamily="18" charset="0"/>
                        </a:rPr>
                        <a:t>8 </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Занятия-тренинги «Человек среди людей» (осознание содержания целей жизни)</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8 часов</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Педагог-психолог</a:t>
                      </a:r>
                      <a:endParaRPr lang="ru-RU" sz="1000" dirty="0">
                        <a:latin typeface="Times New Roman" pitchFamily="18" charset="0"/>
                        <a:cs typeface="Times New Roman" pitchFamily="18" charset="0"/>
                      </a:endParaRPr>
                    </a:p>
                  </a:txBody>
                  <a:tcPr/>
                </a:tc>
              </a:tr>
              <a:tr h="555783">
                <a:tc>
                  <a:txBody>
                    <a:bodyPr/>
                    <a:lstStyle/>
                    <a:p>
                      <a:r>
                        <a:rPr lang="ru-RU" sz="1000" dirty="0" smtClean="0">
                          <a:latin typeface="Times New Roman" pitchFamily="18" charset="0"/>
                          <a:cs typeface="Times New Roman" pitchFamily="18" charset="0"/>
                        </a:rPr>
                        <a:t>9</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Индивидуальные занятия,</a:t>
                      </a:r>
                      <a:r>
                        <a:rPr lang="ru-RU" sz="1000" baseline="0" dirty="0" smtClean="0">
                          <a:latin typeface="Times New Roman" pitchFamily="18" charset="0"/>
                          <a:cs typeface="Times New Roman" pitchFamily="18" charset="0"/>
                        </a:rPr>
                        <a:t> направленные на коррекцию и профилактику асоциального поведения подростка, с основами правовых знаний</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10 занятий по 40 минут в течение года</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Социальный педагог</a:t>
                      </a:r>
                      <a:endParaRPr lang="ru-RU" sz="1000" dirty="0">
                        <a:latin typeface="Times New Roman" pitchFamily="18" charset="0"/>
                        <a:cs typeface="Times New Roman" pitchFamily="18" charset="0"/>
                      </a:endParaRPr>
                    </a:p>
                  </a:txBody>
                  <a:tcPr/>
                </a:tc>
              </a:tr>
              <a:tr h="401399">
                <a:tc>
                  <a:txBody>
                    <a:bodyPr/>
                    <a:lstStyle/>
                    <a:p>
                      <a:r>
                        <a:rPr lang="ru-RU" sz="1000" dirty="0" smtClean="0">
                          <a:latin typeface="Times New Roman" pitchFamily="18" charset="0"/>
                          <a:cs typeface="Times New Roman" pitchFamily="18" charset="0"/>
                        </a:rPr>
                        <a:t>10</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Профориентация, социализация по программам «Я и другие», «Шаг за шагом»</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Сентябрь</a:t>
                      </a:r>
                      <a:r>
                        <a:rPr lang="ru-RU" sz="1000" baseline="0" dirty="0" smtClean="0">
                          <a:latin typeface="Times New Roman" pitchFamily="18" charset="0"/>
                          <a:cs typeface="Times New Roman" pitchFamily="18" charset="0"/>
                        </a:rPr>
                        <a:t> 2020- май 2021</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Социальный педагог, педагог-психолог</a:t>
                      </a:r>
                      <a:endParaRPr lang="ru-RU" sz="1000" dirty="0">
                        <a:latin typeface="Times New Roman" pitchFamily="18" charset="0"/>
                        <a:cs typeface="Times New Roman" pitchFamily="18" charset="0"/>
                      </a:endParaRPr>
                    </a:p>
                  </a:txBody>
                  <a:tcPr/>
                </a:tc>
              </a:tr>
              <a:tr h="710169">
                <a:tc>
                  <a:txBody>
                    <a:bodyPr/>
                    <a:lstStyle/>
                    <a:p>
                      <a:r>
                        <a:rPr lang="ru-RU" sz="1000" dirty="0" smtClean="0">
                          <a:latin typeface="Times New Roman" pitchFamily="18" charset="0"/>
                          <a:cs typeface="Times New Roman" pitchFamily="18" charset="0"/>
                        </a:rPr>
                        <a:t>11</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Организация спортивных мероприятий по укреплению здоровья</a:t>
                      </a:r>
                      <a:r>
                        <a:rPr lang="ru-RU" sz="1000" baseline="0" dirty="0" smtClean="0">
                          <a:latin typeface="Times New Roman" pitchFamily="18" charset="0"/>
                          <a:cs typeface="Times New Roman" pitchFamily="18" charset="0"/>
                        </a:rPr>
                        <a:t>  привитие ЗОЖ, с привлечением спортсменов и специалистов</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Февраль, май, июнь</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Педагог дополнительного образования, заместитель директора по ВР, социальный педагог</a:t>
                      </a:r>
                      <a:endParaRPr lang="ru-RU" sz="1000" dirty="0">
                        <a:latin typeface="Times New Roman" pitchFamily="18" charset="0"/>
                        <a:cs typeface="Times New Roman" pitchFamily="18" charset="0"/>
                      </a:endParaRPr>
                    </a:p>
                  </a:txBody>
                  <a:tcPr/>
                </a:tc>
              </a:tr>
              <a:tr h="401399">
                <a:tc>
                  <a:txBody>
                    <a:bodyPr/>
                    <a:lstStyle/>
                    <a:p>
                      <a:r>
                        <a:rPr lang="ru-RU" sz="1000" dirty="0" smtClean="0">
                          <a:latin typeface="Times New Roman" pitchFamily="18" charset="0"/>
                          <a:cs typeface="Times New Roman" pitchFamily="18" charset="0"/>
                        </a:rPr>
                        <a:t>12</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Индивидуальная работа, направленная на психофизическое и социальное развитие личности</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10 занятий</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Педагог-психолог</a:t>
                      </a:r>
                      <a:endParaRPr lang="ru-RU" sz="1000" dirty="0">
                        <a:latin typeface="Times New Roman" pitchFamily="18" charset="0"/>
                        <a:cs typeface="Times New Roman" pitchFamily="18" charset="0"/>
                      </a:endParaRPr>
                    </a:p>
                  </a:txBody>
                  <a:tcPr/>
                </a:tc>
              </a:tr>
              <a:tr h="247015">
                <a:tc>
                  <a:txBody>
                    <a:bodyPr/>
                    <a:lstStyle/>
                    <a:p>
                      <a:r>
                        <a:rPr lang="ru-RU" sz="1000" dirty="0" smtClean="0">
                          <a:latin typeface="Times New Roman" pitchFamily="18" charset="0"/>
                          <a:cs typeface="Times New Roman" pitchFamily="18" charset="0"/>
                        </a:rPr>
                        <a:t>13</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Организация летнего отдыха в оздоровительных лагерях</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Июнь-август 2020г</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Администрация учреждения</a:t>
                      </a:r>
                      <a:endParaRPr lang="ru-RU" sz="1000" dirty="0">
                        <a:latin typeface="Times New Roman" pitchFamily="18" charset="0"/>
                        <a:cs typeface="Times New Roman" pitchFamily="18" charset="0"/>
                      </a:endParaRPr>
                    </a:p>
                  </a:txBody>
                  <a:tcPr/>
                </a:tc>
              </a:tr>
              <a:tr h="401399">
                <a:tc>
                  <a:txBody>
                    <a:bodyPr/>
                    <a:lstStyle/>
                    <a:p>
                      <a:r>
                        <a:rPr lang="ru-RU" sz="1000" dirty="0" smtClean="0">
                          <a:latin typeface="Times New Roman" pitchFamily="18" charset="0"/>
                          <a:cs typeface="Times New Roman" pitchFamily="18" charset="0"/>
                        </a:rPr>
                        <a:t>14</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Индивидуальные занятия, направленные на коррекцию асоциального поведения:» Бездна, в которую надо заглянуть»</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10 занятий</a:t>
                      </a:r>
                      <a:endParaRPr lang="ru-RU" sz="1000" dirty="0">
                        <a:latin typeface="Times New Roman" pitchFamily="18" charset="0"/>
                        <a:cs typeface="Times New Roman" pitchFamily="18" charset="0"/>
                      </a:endParaRPr>
                    </a:p>
                  </a:txBody>
                  <a:tcPr/>
                </a:tc>
                <a:tc>
                  <a:txBody>
                    <a:bodyPr/>
                    <a:lstStyle/>
                    <a:p>
                      <a:r>
                        <a:rPr lang="ru-RU" sz="1000" dirty="0" smtClean="0">
                          <a:latin typeface="Times New Roman" pitchFamily="18" charset="0"/>
                          <a:cs typeface="Times New Roman" pitchFamily="18" charset="0"/>
                        </a:rPr>
                        <a:t> педагог-психолог</a:t>
                      </a:r>
                      <a:endParaRPr lang="ru-RU" sz="10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latin typeface="Times New Roman" pitchFamily="18" charset="0"/>
                <a:cs typeface="Times New Roman" pitchFamily="18" charset="0"/>
              </a:rPr>
              <a:t>Меры профилактики самовольных уходов:</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55000" lnSpcReduction="20000"/>
          </a:bodyPr>
          <a:lstStyle/>
          <a:p>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Беседы, лекции;</a:t>
            </a:r>
          </a:p>
          <a:p>
            <a:pPr algn="just"/>
            <a:r>
              <a:rPr lang="ru-RU" dirty="0" smtClean="0">
                <a:latin typeface="Times New Roman" pitchFamily="18" charset="0"/>
                <a:cs typeface="Times New Roman" pitchFamily="18" charset="0"/>
              </a:rPr>
              <a:t> Создание комфортных условий;</a:t>
            </a:r>
          </a:p>
          <a:p>
            <a:pPr algn="just"/>
            <a:r>
              <a:rPr lang="ru-RU" dirty="0" smtClean="0">
                <a:latin typeface="Times New Roman" pitchFamily="18" charset="0"/>
                <a:cs typeface="Times New Roman" pitchFamily="18" charset="0"/>
              </a:rPr>
              <a:t> Секции, кружки по интересам;</a:t>
            </a:r>
          </a:p>
          <a:p>
            <a:pPr algn="just"/>
            <a:r>
              <a:rPr lang="ru-RU" dirty="0" smtClean="0">
                <a:latin typeface="Times New Roman" pitchFamily="18" charset="0"/>
                <a:cs typeface="Times New Roman" pitchFamily="18" charset="0"/>
              </a:rPr>
              <a:t>Поддержание связей воспитанников с родственниками через переписку, встречи под контролем сотрудников Центра.</a:t>
            </a:r>
          </a:p>
          <a:p>
            <a:pPr algn="just"/>
            <a:r>
              <a:rPr lang="ru-RU" dirty="0" smtClean="0">
                <a:latin typeface="Times New Roman" pitchFamily="18" charset="0"/>
                <a:cs typeface="Times New Roman" pitchFamily="18" charset="0"/>
              </a:rPr>
              <a:t>Осуществляется ежедневный контроль за учащимися, с целью исключить пропуски уроков без уважительных причин (связь с классными руководителями), проводятся совещания с администрацией МОБУСОШ № 12 с. </a:t>
            </a:r>
            <a:r>
              <a:rPr lang="ru-RU" dirty="0" err="1" smtClean="0">
                <a:latin typeface="Times New Roman" pitchFamily="18" charset="0"/>
                <a:cs typeface="Times New Roman" pitchFamily="18" charset="0"/>
              </a:rPr>
              <a:t>Сержантово</a:t>
            </a:r>
            <a:r>
              <a:rPr lang="ru-RU" dirty="0" smtClean="0">
                <a:latin typeface="Times New Roman" pitchFamily="18" charset="0"/>
                <a:cs typeface="Times New Roman" pitchFamily="18" charset="0"/>
              </a:rPr>
              <a:t> по контролю за пропусками уроков.</a:t>
            </a:r>
          </a:p>
          <a:p>
            <a:pPr algn="just"/>
            <a:r>
              <a:rPr lang="ru-RU" dirty="0" smtClean="0">
                <a:latin typeface="Times New Roman" pitchFamily="18" charset="0"/>
                <a:cs typeface="Times New Roman" pitchFamily="18" charset="0"/>
              </a:rPr>
              <a:t>Полнота принимаемых мер в отношении каждого ребенка отражена в Планах мероприятий индивидуально-профилактической работы с несовершеннолетними, совершившими самовольные уходы (копии планов прилагаются). </a:t>
            </a:r>
          </a:p>
          <a:p>
            <a:pPr algn="just"/>
            <a:r>
              <a:rPr lang="ru-RU" dirty="0" smtClean="0">
                <a:latin typeface="Times New Roman" pitchFamily="18" charset="0"/>
                <a:cs typeface="Times New Roman" pitchFamily="18" charset="0"/>
              </a:rPr>
              <a:t>В  КГКУ «Центр содействия семейному устройству с. </a:t>
            </a:r>
            <a:r>
              <a:rPr lang="ru-RU" dirty="0" err="1" smtClean="0">
                <a:latin typeface="Times New Roman" pitchFamily="18" charset="0"/>
                <a:cs typeface="Times New Roman" pitchFamily="18" charset="0"/>
              </a:rPr>
              <a:t>Сержантово</a:t>
            </a:r>
            <a:r>
              <a:rPr lang="ru-RU" dirty="0" smtClean="0">
                <a:latin typeface="Times New Roman" pitchFamily="18" charset="0"/>
                <a:cs typeface="Times New Roman" pitchFamily="18" charset="0"/>
              </a:rPr>
              <a:t>» создана служба примирения на основании Приказа № 485 от 03.12.2015 г., в 2016 г. разработан Проект «Безопасность и комфортная среда в доме», в 2017 г. утверждена «Политика учреждения в отношении насилия», в 2017 г. утверждено «Положение о службе медиации».</a:t>
            </a:r>
          </a:p>
          <a:p>
            <a:pPr algn="just"/>
            <a:r>
              <a:rPr lang="ru-RU" dirty="0" smtClean="0">
                <a:latin typeface="Times New Roman" pitchFamily="18" charset="0"/>
                <a:cs typeface="Times New Roman" pitchFamily="18" charset="0"/>
              </a:rPr>
              <a:t>Оформление воспитанников на временное пребывание в семьи граждан , проживающих на территории РФ </a:t>
            </a:r>
          </a:p>
          <a:p>
            <a:pPr algn="just"/>
            <a:r>
              <a:rPr lang="ru-RU" dirty="0" smtClean="0">
                <a:latin typeface="Times New Roman" pitchFamily="18" charset="0"/>
                <a:cs typeface="Times New Roman" pitchFamily="18" charset="0"/>
              </a:rPr>
              <a:t>Индивидуальные крайние меры: помещение на стационарное лечение в ГБУЗ «ПКПБ №5» </a:t>
            </a:r>
          </a:p>
          <a:p>
            <a:pPr algn="just">
              <a:buNone/>
            </a:pPr>
            <a:r>
              <a:rPr lang="ru-RU" dirty="0" smtClean="0">
                <a:latin typeface="Times New Roman" pitchFamily="18" charset="0"/>
                <a:cs typeface="Times New Roman" pitchFamily="18" charset="0"/>
              </a:rPr>
              <a:t>       ( в психиатрическое отделение -  2 человека, в наркологическое отделение - 2 человека),перевод в аналогичное учреждение для смены социума -1 человек.)</a:t>
            </a:r>
          </a:p>
          <a:p>
            <a:pPr algn="just">
              <a:buNone/>
            </a:pPr>
            <a:r>
              <a:rPr lang="ru-RU" dirty="0" smtClean="0">
                <a:latin typeface="Times New Roman" pitchFamily="18" charset="0"/>
                <a:cs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normAutofit fontScale="90000"/>
          </a:bodyPr>
          <a:lstStyle/>
          <a:p>
            <a:pPr algn="ctr"/>
            <a:r>
              <a:rPr lang="ru-RU" dirty="0" smtClean="0">
                <a:latin typeface="Times New Roman" pitchFamily="18" charset="0"/>
                <a:cs typeface="Times New Roman" pitchFamily="18" charset="0"/>
              </a:rPr>
              <a:t>Организация досуга воспитанников:</a:t>
            </a:r>
            <a:endParaRPr lang="ru-RU" dirty="0"/>
          </a:p>
        </p:txBody>
      </p:sp>
      <p:sp>
        <p:nvSpPr>
          <p:cNvPr id="5" name="Содержимое 4"/>
          <p:cNvSpPr>
            <a:spLocks noGrp="1"/>
          </p:cNvSpPr>
          <p:nvPr>
            <p:ph sz="quarter" idx="2"/>
          </p:nvPr>
        </p:nvSpPr>
        <p:spPr/>
        <p:txBody>
          <a:bodyPr>
            <a:normAutofit fontScale="85000" lnSpcReduction="10000"/>
          </a:bodyPr>
          <a:lstStyle/>
          <a:p>
            <a:pPr lvl="0" algn="just"/>
            <a:r>
              <a:rPr lang="ru-RU" sz="2400" dirty="0" smtClean="0">
                <a:latin typeface="Times New Roman" pitchFamily="18" charset="0"/>
                <a:cs typeface="Times New Roman" pitchFamily="18" charset="0"/>
              </a:rPr>
              <a:t>Ежедневно проводится организационная работа в группах согласно рабочих планов воспитателей .</a:t>
            </a:r>
          </a:p>
          <a:p>
            <a:pPr lvl="0" algn="just"/>
            <a:r>
              <a:rPr lang="ru-RU" sz="2400" dirty="0" smtClean="0">
                <a:latin typeface="Times New Roman" pitchFamily="18" charset="0"/>
                <a:cs typeface="Times New Roman" pitchFamily="18" charset="0"/>
              </a:rPr>
              <a:t>Работает спортивная секция по пауэрлифтингу на базе спортзала центра. Тренер </a:t>
            </a:r>
            <a:r>
              <a:rPr lang="ru-RU" sz="2400" dirty="0" err="1" smtClean="0">
                <a:latin typeface="Times New Roman" pitchFamily="18" charset="0"/>
                <a:cs typeface="Times New Roman" pitchFamily="18" charset="0"/>
              </a:rPr>
              <a:t>Лапынин</a:t>
            </a:r>
            <a:r>
              <a:rPr lang="ru-RU" sz="2400" dirty="0" smtClean="0">
                <a:latin typeface="Times New Roman" pitchFamily="18" charset="0"/>
                <a:cs typeface="Times New Roman" pitchFamily="18" charset="0"/>
              </a:rPr>
              <a:t> В.Б. – мастер спорта, секция работает каждый вторник, четверг, суббота. Ежегодно принимают участие в городских, краевых, общесоюзных соревнованиях.</a:t>
            </a:r>
          </a:p>
          <a:p>
            <a:endParaRPr lang="ru-RU" dirty="0"/>
          </a:p>
        </p:txBody>
      </p:sp>
      <p:pic>
        <p:nvPicPr>
          <p:cNvPr id="9" name="Содержимое 8" descr="алина.jpg"/>
          <p:cNvPicPr>
            <a:picLocks noGrp="1" noChangeAspect="1"/>
          </p:cNvPicPr>
          <p:nvPr>
            <p:ph sz="quarter" idx="4"/>
          </p:nvPr>
        </p:nvPicPr>
        <p:blipFill>
          <a:blip r:embed="rId2"/>
          <a:stretch>
            <a:fillRect/>
          </a:stretch>
        </p:blipFill>
        <p:spPr>
          <a:xfrm>
            <a:off x="5223470" y="2514600"/>
            <a:ext cx="3420496" cy="391479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358246" cy="2357454"/>
          </a:xfrm>
        </p:spPr>
        <p:txBody>
          <a:bodyPr>
            <a:normAutofit fontScale="90000"/>
          </a:bodyPr>
          <a:lstStyle/>
          <a:p>
            <a:pPr lvl="0"/>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300" dirty="0" smtClean="0">
                <a:solidFill>
                  <a:schemeClr val="tx1"/>
                </a:solidFill>
                <a:latin typeface="Times New Roman" pitchFamily="18" charset="0"/>
                <a:cs typeface="Times New Roman" pitchFamily="18" charset="0"/>
              </a:rPr>
              <a:t>Спортивная секция по футболу, тренер Сегал С.В., занимаются понедельник, среда, пятница. Занятия проводятся на стадионе школы № 12 с. </a:t>
            </a:r>
            <a:r>
              <a:rPr lang="ru-RU" sz="1300" dirty="0" err="1" smtClean="0">
                <a:solidFill>
                  <a:schemeClr val="tx1"/>
                </a:solidFill>
                <a:latin typeface="Times New Roman" pitchFamily="18" charset="0"/>
                <a:cs typeface="Times New Roman" pitchFamily="18" charset="0"/>
              </a:rPr>
              <a:t>Сержантово</a:t>
            </a:r>
            <a:r>
              <a:rPr lang="ru-RU" sz="1300" dirty="0" smtClean="0">
                <a:solidFill>
                  <a:schemeClr val="tx1"/>
                </a:solidFill>
                <a:latin typeface="Times New Roman" pitchFamily="18" charset="0"/>
                <a:cs typeface="Times New Roman" pitchFamily="18" charset="0"/>
              </a:rPr>
              <a:t> и спортивной площадке Центра. </a:t>
            </a:r>
            <a:br>
              <a:rPr lang="ru-RU" sz="1300" dirty="0" smtClean="0">
                <a:solidFill>
                  <a:schemeClr val="tx1"/>
                </a:solidFill>
                <a:latin typeface="Times New Roman" pitchFamily="18" charset="0"/>
                <a:cs typeface="Times New Roman" pitchFamily="18" charset="0"/>
              </a:rPr>
            </a:br>
            <a:r>
              <a:rPr lang="ru-RU" sz="1300" dirty="0" smtClean="0">
                <a:solidFill>
                  <a:schemeClr val="tx1"/>
                </a:solidFill>
                <a:latin typeface="Times New Roman" pitchFamily="18" charset="0"/>
                <a:cs typeface="Times New Roman" pitchFamily="18" charset="0"/>
              </a:rPr>
              <a:t>С 01.04.2020 г. по 01.11.2020 г. в центре ежегодно работает сельскохозяйственная компания «Росток». Дети выращивают рассаду цветов, садят ее на клумбах, за каждой группой детей закреплена своя клумба. На пришкольном участке садят огурцы, картофель, помидоры. Рассадой цветов компания обеспечивает школы и </a:t>
            </a:r>
            <a:r>
              <a:rPr lang="ru-RU" sz="1300" dirty="0" err="1" smtClean="0">
                <a:solidFill>
                  <a:schemeClr val="tx1"/>
                </a:solidFill>
                <a:latin typeface="Times New Roman" pitchFamily="18" charset="0"/>
                <a:cs typeface="Times New Roman" pitchFamily="18" charset="0"/>
              </a:rPr>
              <a:t>д</a:t>
            </a:r>
            <a:r>
              <a:rPr lang="ru-RU" sz="1300" dirty="0" smtClean="0">
                <a:solidFill>
                  <a:schemeClr val="tx1"/>
                </a:solidFill>
                <a:latin typeface="Times New Roman" pitchFamily="18" charset="0"/>
                <a:cs typeface="Times New Roman" pitchFamily="18" charset="0"/>
              </a:rPr>
              <a:t>/сады города, Д/к Химик, городская библиотека.</a:t>
            </a:r>
            <a:br>
              <a:rPr lang="ru-RU" sz="1300" dirty="0" smtClean="0">
                <a:solidFill>
                  <a:schemeClr val="tx1"/>
                </a:solidFill>
                <a:latin typeface="Times New Roman" pitchFamily="18" charset="0"/>
                <a:cs typeface="Times New Roman" pitchFamily="18" charset="0"/>
              </a:rPr>
            </a:br>
            <a:r>
              <a:rPr lang="ru-RU" sz="1300" dirty="0" smtClean="0">
                <a:solidFill>
                  <a:schemeClr val="tx1"/>
                </a:solidFill>
                <a:latin typeface="Times New Roman" pitchFamily="18" charset="0"/>
                <a:cs typeface="Times New Roman" pitchFamily="18" charset="0"/>
              </a:rPr>
              <a:t>Ежемесячно проводится праздник «День именинника». Праздник проводится в конце каждого месяца. В течение месяца создается организационная группа детей, которая готовит праздник. Проводится чаепитие с пирогом, который группа печёт сама. Готовятся номера художественной самодеятельности, спортивные игры.</a:t>
            </a:r>
            <a:br>
              <a:rPr lang="ru-RU" sz="1300" dirty="0" smtClean="0">
                <a:solidFill>
                  <a:schemeClr val="tx1"/>
                </a:solidFill>
                <a:latin typeface="Times New Roman" pitchFamily="18" charset="0"/>
                <a:cs typeface="Times New Roman" pitchFamily="18" charset="0"/>
              </a:rPr>
            </a:br>
            <a:r>
              <a:rPr lang="ru-RU" sz="1300" dirty="0" smtClean="0">
                <a:solidFill>
                  <a:schemeClr val="tx1"/>
                </a:solidFill>
                <a:latin typeface="Times New Roman" pitchFamily="18" charset="0"/>
                <a:cs typeface="Times New Roman" pitchFamily="18" charset="0"/>
              </a:rPr>
              <a:t/>
            </a:r>
            <a:br>
              <a:rPr lang="ru-RU" sz="1300" dirty="0" smtClean="0">
                <a:solidFill>
                  <a:schemeClr val="tx1"/>
                </a:solidFill>
                <a:latin typeface="Times New Roman" pitchFamily="18" charset="0"/>
                <a:cs typeface="Times New Roman" pitchFamily="18" charset="0"/>
              </a:rPr>
            </a:br>
            <a:r>
              <a:rPr lang="ru-RU" sz="1200" dirty="0" smtClean="0"/>
              <a:t/>
            </a:r>
            <a:br>
              <a:rPr lang="ru-RU" sz="1200" dirty="0" smtClean="0"/>
            </a:br>
            <a:endParaRPr lang="ru-RU" sz="1200" dirty="0"/>
          </a:p>
        </p:txBody>
      </p:sp>
      <p:pic>
        <p:nvPicPr>
          <p:cNvPr id="5" name="Содержимое 4" descr="P9030544.JPG"/>
          <p:cNvPicPr>
            <a:picLocks noGrp="1" noChangeAspect="1"/>
          </p:cNvPicPr>
          <p:nvPr>
            <p:ph sz="half" idx="1"/>
          </p:nvPr>
        </p:nvPicPr>
        <p:blipFill>
          <a:blip r:embed="rId2" cstate="print"/>
          <a:stretch>
            <a:fillRect/>
          </a:stretch>
        </p:blipFill>
        <p:spPr>
          <a:xfrm>
            <a:off x="457200" y="3214686"/>
            <a:ext cx="4038600" cy="3000396"/>
          </a:xfrm>
        </p:spPr>
      </p:pic>
      <p:pic>
        <p:nvPicPr>
          <p:cNvPr id="6" name="Содержимое 5" descr="P5150179.JPG"/>
          <p:cNvPicPr>
            <a:picLocks noGrp="1" noChangeAspect="1"/>
          </p:cNvPicPr>
          <p:nvPr>
            <p:ph sz="half" idx="2"/>
          </p:nvPr>
        </p:nvPicPr>
        <p:blipFill>
          <a:blip r:embed="rId3" cstate="print"/>
          <a:stretch>
            <a:fillRect/>
          </a:stretch>
        </p:blipFill>
        <p:spPr>
          <a:xfrm>
            <a:off x="4648200" y="3214686"/>
            <a:ext cx="4038600" cy="300039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8229600" cy="1785950"/>
          </a:xfrm>
        </p:spPr>
        <p:txBody>
          <a:bodyPr>
            <a:normAutofit fontScale="90000"/>
          </a:bodyPr>
          <a:lstStyle/>
          <a:p>
            <a:pPr lvl="0" algn="ct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000" dirty="0" smtClean="0">
                <a:latin typeface="Times New Roman" pitchFamily="18" charset="0"/>
                <a:cs typeface="Times New Roman" pitchFamily="18" charset="0"/>
              </a:rPr>
              <a:t/>
            </a:r>
            <a:br>
              <a:rPr lang="ru-RU" sz="1000" dirty="0" smtClean="0">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Кружок  «Волшебная кисточка» проводится в понедельник, среда, пятница, воскресенье. Дети рисуют, изготавливают подделки из глины, бисера, ткани. Участвуют в городских и краевых выставках прикладного творчества, имеют дипломы, грамоты, сертификаты участников.</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Каждый воспитатель ведет проектную деятельность с группой детей на различные темы и направления .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В настоящее время в центре ведется работа по открытию комнаты психологической разгрузки и компьютерного класса.</a:t>
            </a: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endParaRPr lang="ru-RU" sz="1300" dirty="0"/>
          </a:p>
        </p:txBody>
      </p:sp>
      <p:pic>
        <p:nvPicPr>
          <p:cNvPr id="6" name="Содержимое 5" descr="PC130635.JPG"/>
          <p:cNvPicPr>
            <a:picLocks noGrp="1" noChangeAspect="1"/>
          </p:cNvPicPr>
          <p:nvPr>
            <p:ph sz="half" idx="1"/>
          </p:nvPr>
        </p:nvPicPr>
        <p:blipFill>
          <a:blip r:embed="rId2" cstate="print"/>
          <a:stretch>
            <a:fillRect/>
          </a:stretch>
        </p:blipFill>
        <p:spPr>
          <a:xfrm>
            <a:off x="457200" y="2623344"/>
            <a:ext cx="4038600" cy="3028950"/>
          </a:xfrm>
        </p:spPr>
      </p:pic>
      <p:pic>
        <p:nvPicPr>
          <p:cNvPr id="7" name="Содержимое 6" descr="PC150273.JPG"/>
          <p:cNvPicPr>
            <a:picLocks noGrp="1" noChangeAspect="1"/>
          </p:cNvPicPr>
          <p:nvPr>
            <p:ph sz="half" idx="2"/>
          </p:nvPr>
        </p:nvPicPr>
        <p:blipFill>
          <a:blip r:embed="rId3" cstate="print"/>
          <a:stretch>
            <a:fillRect/>
          </a:stretch>
        </p:blipFill>
        <p:spPr>
          <a:xfrm>
            <a:off x="4648200" y="2623344"/>
            <a:ext cx="4038600" cy="302895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p>
        </p:txBody>
      </p:sp>
      <p:pic>
        <p:nvPicPr>
          <p:cNvPr id="8" name="Содержимое 7" descr="DSCN5034.JPG"/>
          <p:cNvPicPr>
            <a:picLocks noGrp="1" noChangeAspect="1"/>
          </p:cNvPicPr>
          <p:nvPr>
            <p:ph sz="quarter" idx="2"/>
          </p:nvPr>
        </p:nvPicPr>
        <p:blipFill>
          <a:blip r:embed="rId2" cstate="print"/>
          <a:stretch>
            <a:fillRect/>
          </a:stretch>
        </p:blipFill>
        <p:spPr>
          <a:xfrm>
            <a:off x="457200" y="3109075"/>
            <a:ext cx="4040188" cy="2657562"/>
          </a:xfrm>
        </p:spPr>
      </p:pic>
      <p:pic>
        <p:nvPicPr>
          <p:cNvPr id="9" name="Содержимое 8" descr="20181003_143808 — копия.jpg"/>
          <p:cNvPicPr>
            <a:picLocks noGrp="1" noChangeAspect="1"/>
          </p:cNvPicPr>
          <p:nvPr>
            <p:ph sz="quarter" idx="4"/>
          </p:nvPr>
        </p:nvPicPr>
        <p:blipFill>
          <a:blip r:embed="rId3" cstate="print"/>
          <a:stretch>
            <a:fillRect/>
          </a:stretch>
        </p:blipFill>
        <p:spPr>
          <a:xfrm>
            <a:off x="5584080" y="2514600"/>
            <a:ext cx="2163664" cy="3846513"/>
          </a:xfrm>
        </p:spPr>
      </p:pic>
      <p:sp>
        <p:nvSpPr>
          <p:cNvPr id="1025" name="Rectangle 1"/>
          <p:cNvSpPr>
            <a:spLocks noChangeArrowheads="1"/>
          </p:cNvSpPr>
          <p:nvPr/>
        </p:nvSpPr>
        <p:spPr bwMode="auto">
          <a:xfrm>
            <a:off x="428596" y="0"/>
            <a:ext cx="7840655"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lang="ru-RU" sz="13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Также наши дети посещают кружки в ДК с.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Сержантово</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танцевальный и пение.</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Ежемесячно на нашем автобусе дети вывозятся в ДК Химик (кинотеатр), цирк, музей, в </a:t>
            </a:r>
            <a:r>
              <a:rPr kumimoji="0" lang="ru-RU" sz="1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Тернейский</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заповедник.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ru-RU" sz="5400" dirty="0" smtClean="0"/>
              <a:t>Спасибо за внимание!</a:t>
            </a:r>
            <a:endParaRPr lang="ru-RU"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429684" cy="6500834"/>
          </a:xfrm>
        </p:spPr>
        <p:txBody>
          <a:bodyPr>
            <a:normAutofit fontScale="90000"/>
          </a:bodyPr>
          <a:lstStyle/>
          <a:p>
            <a:pPr algn="ct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К</a:t>
            </a:r>
            <a:r>
              <a:rPr lang="ru-RU" sz="2200" dirty="0" smtClean="0">
                <a:latin typeface="Times New Roman" pitchFamily="18" charset="0"/>
                <a:cs typeface="Times New Roman" pitchFamily="18" charset="0"/>
              </a:rPr>
              <a:t>оличество самовольных уходов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из КГКУ «ЦССУ </a:t>
            </a:r>
            <a:r>
              <a:rPr lang="ru-RU" sz="2200" dirty="0" err="1" smtClean="0">
                <a:latin typeface="Times New Roman" pitchFamily="18" charset="0"/>
                <a:cs typeface="Times New Roman" pitchFamily="18" charset="0"/>
              </a:rPr>
              <a:t>с.Сержантово</a:t>
            </a:r>
            <a:r>
              <a:rPr lang="ru-RU" sz="2200" dirty="0" smtClean="0">
                <a:latin typeface="Times New Roman" pitchFamily="18" charset="0"/>
                <a:cs typeface="Times New Roman" pitchFamily="18" charset="0"/>
              </a:rPr>
              <a:t>» за 10 месяцев 2020года</a:t>
            </a:r>
            <a:r>
              <a:rPr lang="ru-RU" sz="2700" dirty="0" smtClean="0">
                <a:latin typeface="Times New Roman" pitchFamily="18" charset="0"/>
                <a:cs typeface="Times New Roman" pitchFamily="18" charset="0"/>
              </a:rPr>
              <a:t>.</a:t>
            </a:r>
            <a:br>
              <a:rPr lang="ru-RU" sz="27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1800" dirty="0" smtClean="0">
                <a:latin typeface="Times New Roman" pitchFamily="18" charset="0"/>
                <a:cs typeface="Times New Roman" pitchFamily="18" charset="0"/>
              </a:rPr>
              <a:t>Из 10 детей совершивших самовольные уходы из учреждения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6 являются студентами  колледжей, которые проживали в</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общежитиях и вели самостоятельный образ жизни. </a:t>
            </a:r>
            <a:br>
              <a:rPr lang="ru-RU" sz="1800" dirty="0" smtClean="0">
                <a:latin typeface="Times New Roman" pitchFamily="18" charset="0"/>
                <a:cs typeface="Times New Roman" pitchFamily="18" charset="0"/>
              </a:rPr>
            </a:br>
            <a:r>
              <a:rPr lang="ru-RU" sz="2700" dirty="0" smtClean="0"/>
              <a:t/>
            </a:r>
            <a:br>
              <a:rPr lang="ru-RU" sz="2700" dirty="0" smtClean="0"/>
            </a:br>
            <a:r>
              <a:rPr lang="ru-RU" dirty="0" smtClean="0"/>
              <a:t/>
            </a:r>
            <a:br>
              <a:rPr lang="ru-RU" dirty="0" smtClean="0"/>
            </a:br>
            <a:endParaRPr lang="ru-RU" dirty="0"/>
          </a:p>
        </p:txBody>
      </p:sp>
      <p:graphicFrame>
        <p:nvGraphicFramePr>
          <p:cNvPr id="5" name="Содержимое 4"/>
          <p:cNvGraphicFramePr>
            <a:graphicFrameLocks noGrp="1"/>
          </p:cNvGraphicFramePr>
          <p:nvPr>
            <p:ph idx="1"/>
          </p:nvPr>
        </p:nvGraphicFramePr>
        <p:xfrm>
          <a:off x="571472" y="1857364"/>
          <a:ext cx="8229600" cy="1371600"/>
        </p:xfrm>
        <a:graphic>
          <a:graphicData uri="http://schemas.openxmlformats.org/drawingml/2006/table">
            <a:tbl>
              <a:tblPr firstRow="1" bandRow="1">
                <a:tableStyleId>{5C22544A-7EE6-4342-B048-85BDC9FD1C3A}</a:tableStyleId>
              </a:tblPr>
              <a:tblGrid>
                <a:gridCol w="822960"/>
                <a:gridCol w="862948"/>
                <a:gridCol w="782972"/>
                <a:gridCol w="822960"/>
                <a:gridCol w="822960"/>
                <a:gridCol w="822960"/>
                <a:gridCol w="822960"/>
                <a:gridCol w="822960"/>
                <a:gridCol w="822960"/>
                <a:gridCol w="822960"/>
              </a:tblGrid>
              <a:tr h="714380">
                <a:tc>
                  <a:txBody>
                    <a:bodyPr/>
                    <a:lstStyle/>
                    <a:p>
                      <a:r>
                        <a:rPr lang="ru-RU" sz="1200" dirty="0" smtClean="0">
                          <a:solidFill>
                            <a:schemeClr val="tx1"/>
                          </a:solidFill>
                          <a:latin typeface="Times New Roman" pitchFamily="18" charset="0"/>
                          <a:cs typeface="Times New Roman" pitchFamily="18" charset="0"/>
                        </a:rPr>
                        <a:t>январь</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февраль</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март</a:t>
                      </a:r>
                    </a:p>
                    <a:p>
                      <a:endParaRPr lang="ru-RU" dirty="0" smtClean="0"/>
                    </a:p>
                    <a:p>
                      <a:endParaRPr lang="ru-RU" dirty="0" smtClean="0"/>
                    </a:p>
                    <a:p>
                      <a:endParaRPr lang="ru-RU" sz="1200" dirty="0">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апрель</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май</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rPr>
                        <a:t>июнь</a:t>
                      </a:r>
                      <a:endParaRPr lang="ru-RU" sz="1200" dirty="0">
                        <a:solidFill>
                          <a:schemeClr val="tx1"/>
                        </a:solidFill>
                      </a:endParaRPr>
                    </a:p>
                  </a:txBody>
                  <a:tcPr/>
                </a:tc>
                <a:tc>
                  <a:txBody>
                    <a:bodyPr/>
                    <a:lstStyle/>
                    <a:p>
                      <a:r>
                        <a:rPr lang="ru-RU" sz="1200" dirty="0" smtClean="0">
                          <a:solidFill>
                            <a:schemeClr val="tx1"/>
                          </a:solidFill>
                          <a:latin typeface="Times New Roman" pitchFamily="18" charset="0"/>
                          <a:cs typeface="Times New Roman" pitchFamily="18" charset="0"/>
                        </a:rPr>
                        <a:t>июль</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август</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сентябрь</a:t>
                      </a:r>
                      <a:endParaRPr lang="ru-RU" sz="1200" dirty="0">
                        <a:solidFill>
                          <a:schemeClr val="tx1"/>
                        </a:solidFill>
                        <a:latin typeface="Times New Roman" pitchFamily="18" charset="0"/>
                        <a:cs typeface="Times New Roman" pitchFamily="18" charset="0"/>
                      </a:endParaRPr>
                    </a:p>
                  </a:txBody>
                  <a:tcPr/>
                </a:tc>
                <a:tc>
                  <a:txBody>
                    <a:bodyPr/>
                    <a:lstStyle/>
                    <a:p>
                      <a:r>
                        <a:rPr lang="ru-RU" sz="1200" dirty="0" smtClean="0">
                          <a:solidFill>
                            <a:schemeClr val="tx1"/>
                          </a:solidFill>
                          <a:latin typeface="Times New Roman" pitchFamily="18" charset="0"/>
                          <a:cs typeface="Times New Roman" pitchFamily="18" charset="0"/>
                        </a:rPr>
                        <a:t>октябрь</a:t>
                      </a:r>
                      <a:endParaRPr lang="ru-RU" sz="1200" dirty="0">
                        <a:solidFill>
                          <a:schemeClr val="tx1"/>
                        </a:solidFill>
                        <a:latin typeface="Times New Roman" pitchFamily="18" charset="0"/>
                        <a:cs typeface="Times New Roman" pitchFamily="18" charset="0"/>
                      </a:endParaRPr>
                    </a:p>
                  </a:txBody>
                  <a:tcPr/>
                </a:tc>
              </a:tr>
              <a:tr h="338681">
                <a:tc>
                  <a:txBody>
                    <a:bodyPr/>
                    <a:lstStyle/>
                    <a:p>
                      <a:r>
                        <a:rPr lang="ru-RU" dirty="0" smtClean="0"/>
                        <a:t>0</a:t>
                      </a:r>
                      <a:endParaRPr lang="ru-RU" dirty="0"/>
                    </a:p>
                  </a:txBody>
                  <a:tcPr/>
                </a:tc>
                <a:tc>
                  <a:txBody>
                    <a:bodyPr/>
                    <a:lstStyle/>
                    <a:p>
                      <a:r>
                        <a:rPr lang="ru-RU" dirty="0" smtClean="0"/>
                        <a:t>0</a:t>
                      </a:r>
                      <a:endParaRPr lang="ru-RU" dirty="0"/>
                    </a:p>
                  </a:txBody>
                  <a:tcPr/>
                </a:tc>
                <a:tc>
                  <a:txBody>
                    <a:bodyPr/>
                    <a:lstStyle/>
                    <a:p>
                      <a:r>
                        <a:rPr lang="ru-RU" dirty="0" smtClean="0"/>
                        <a:t>1</a:t>
                      </a:r>
                      <a:endParaRPr lang="ru-RU" dirty="0"/>
                    </a:p>
                  </a:txBody>
                  <a:tcPr/>
                </a:tc>
                <a:tc>
                  <a:txBody>
                    <a:bodyPr/>
                    <a:lstStyle/>
                    <a:p>
                      <a:r>
                        <a:rPr lang="ru-RU" dirty="0" smtClean="0"/>
                        <a:t>1</a:t>
                      </a:r>
                      <a:endParaRPr lang="ru-RU" dirty="0"/>
                    </a:p>
                  </a:txBody>
                  <a:tcPr/>
                </a:tc>
                <a:tc>
                  <a:txBody>
                    <a:bodyPr/>
                    <a:lstStyle/>
                    <a:p>
                      <a:r>
                        <a:rPr lang="ru-RU" dirty="0" smtClean="0"/>
                        <a:t>3</a:t>
                      </a:r>
                      <a:endParaRPr lang="ru-RU" dirty="0"/>
                    </a:p>
                  </a:txBody>
                  <a:tcPr/>
                </a:tc>
                <a:tc>
                  <a:txBody>
                    <a:bodyPr/>
                    <a:lstStyle/>
                    <a:p>
                      <a:r>
                        <a:rPr lang="ru-RU" dirty="0" smtClean="0"/>
                        <a:t>10</a:t>
                      </a:r>
                      <a:endParaRPr lang="ru-RU" dirty="0"/>
                    </a:p>
                  </a:txBody>
                  <a:tcPr/>
                </a:tc>
                <a:tc>
                  <a:txBody>
                    <a:bodyPr/>
                    <a:lstStyle/>
                    <a:p>
                      <a:r>
                        <a:rPr lang="ru-RU" dirty="0" smtClean="0"/>
                        <a:t>4</a:t>
                      </a:r>
                      <a:endParaRPr lang="ru-RU" dirty="0"/>
                    </a:p>
                  </a:txBody>
                  <a:tcPr/>
                </a:tc>
                <a:tc>
                  <a:txBody>
                    <a:bodyPr/>
                    <a:lstStyle/>
                    <a:p>
                      <a:r>
                        <a:rPr lang="ru-RU" dirty="0" smtClean="0"/>
                        <a:t>4</a:t>
                      </a:r>
                      <a:endParaRPr lang="ru-RU" dirty="0"/>
                    </a:p>
                  </a:txBody>
                  <a:tcPr/>
                </a:tc>
                <a:tc>
                  <a:txBody>
                    <a:bodyPr/>
                    <a:lstStyle/>
                    <a:p>
                      <a:r>
                        <a:rPr lang="ru-RU" dirty="0" smtClean="0"/>
                        <a:t>0</a:t>
                      </a:r>
                      <a:endParaRPr lang="ru-RU" dirty="0"/>
                    </a:p>
                  </a:txBody>
                  <a:tcPr/>
                </a:tc>
                <a:tc>
                  <a:txBody>
                    <a:bodyPr/>
                    <a:lstStyle/>
                    <a:p>
                      <a:r>
                        <a:rPr lang="ru-RU" dirty="0" smtClean="0"/>
                        <a:t>0</a:t>
                      </a:r>
                      <a:endParaRPr lang="ru-RU"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10334"/>
          </a:xfrm>
        </p:spPr>
        <p:txBody>
          <a:bodyPr>
            <a:normAutofit fontScale="90000"/>
          </a:bodyPr>
          <a:lstStyle/>
          <a:p>
            <a:pPr algn="ctr"/>
            <a:r>
              <a:rPr lang="ru-RU" sz="1800" dirty="0" smtClean="0">
                <a:latin typeface="Times New Roman" pitchFamily="18" charset="0"/>
                <a:cs typeface="Times New Roman" pitchFamily="18" charset="0"/>
              </a:rPr>
              <a:t>Организация индивидуальной профилактической работы с детьми, совершившими наибольшее количество самовольных уходов</a:t>
            </a:r>
            <a:endParaRPr lang="ru-RU" sz="1800" dirty="0">
              <a:latin typeface="Times New Roman" pitchFamily="18" charset="0"/>
              <a:cs typeface="Times New Roman" pitchFamily="18" charset="0"/>
            </a:endParaRPr>
          </a:p>
        </p:txBody>
      </p:sp>
      <p:graphicFrame>
        <p:nvGraphicFramePr>
          <p:cNvPr id="5" name="Содержимое 4"/>
          <p:cNvGraphicFramePr>
            <a:graphicFrameLocks noGrp="1"/>
          </p:cNvGraphicFramePr>
          <p:nvPr>
            <p:ph idx="1"/>
          </p:nvPr>
        </p:nvGraphicFramePr>
        <p:xfrm>
          <a:off x="500034" y="1357298"/>
          <a:ext cx="8229599" cy="5212080"/>
        </p:xfrm>
        <a:graphic>
          <a:graphicData uri="http://schemas.openxmlformats.org/drawingml/2006/table">
            <a:tbl>
              <a:tblPr firstRow="1" bandRow="1">
                <a:tableStyleId>{5C22544A-7EE6-4342-B048-85BDC9FD1C3A}</a:tableStyleId>
              </a:tblPr>
              <a:tblGrid>
                <a:gridCol w="257148"/>
                <a:gridCol w="742984"/>
                <a:gridCol w="685776"/>
                <a:gridCol w="2643206"/>
                <a:gridCol w="1000132"/>
                <a:gridCol w="1724696"/>
                <a:gridCol w="1175657"/>
              </a:tblGrid>
              <a:tr h="500066">
                <a:tc>
                  <a:txBody>
                    <a:bodyPr/>
                    <a:lstStyle/>
                    <a:p>
                      <a:r>
                        <a:rPr lang="ru-RU" sz="800" dirty="0" smtClean="0">
                          <a:latin typeface="Times New Roman" pitchFamily="18" charset="0"/>
                          <a:cs typeface="Times New Roman" pitchFamily="18" charset="0"/>
                        </a:rPr>
                        <a:t>№</a:t>
                      </a:r>
                      <a:r>
                        <a:rPr lang="ru-RU" sz="800" dirty="0" err="1" smtClean="0">
                          <a:latin typeface="Times New Roman" pitchFamily="18" charset="0"/>
                          <a:cs typeface="Times New Roman" pitchFamily="18" charset="0"/>
                        </a:rPr>
                        <a:t>п</a:t>
                      </a:r>
                      <a:r>
                        <a:rPr lang="ru-RU" sz="800" dirty="0" smtClean="0">
                          <a:latin typeface="Times New Roman" pitchFamily="18" charset="0"/>
                          <a:cs typeface="Times New Roman" pitchFamily="18" charset="0"/>
                        </a:rPr>
                        <a:t>/</a:t>
                      </a:r>
                      <a:r>
                        <a:rPr lang="ru-RU" sz="800" dirty="0" err="1" smtClean="0">
                          <a:latin typeface="Times New Roman" pitchFamily="18" charset="0"/>
                          <a:cs typeface="Times New Roman" pitchFamily="18" charset="0"/>
                        </a:rPr>
                        <a:t>п</a:t>
                      </a:r>
                      <a:endParaRPr lang="ru-RU" sz="800" dirty="0">
                        <a:latin typeface="Times New Roman" pitchFamily="18" charset="0"/>
                        <a:cs typeface="Times New Roman" pitchFamily="18" charset="0"/>
                      </a:endParaRPr>
                    </a:p>
                  </a:txBody>
                  <a:tcPr/>
                </a:tc>
                <a:tc>
                  <a:txBody>
                    <a:bodyPr/>
                    <a:lstStyle/>
                    <a:p>
                      <a:pPr algn="ctr"/>
                      <a:r>
                        <a:rPr lang="ru-RU" sz="800" dirty="0" smtClean="0">
                          <a:latin typeface="Times New Roman" pitchFamily="18" charset="0"/>
                          <a:cs typeface="Times New Roman" pitchFamily="18" charset="0"/>
                        </a:rPr>
                        <a:t>ИФ</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Год рождения</a:t>
                      </a:r>
                      <a:endParaRPr lang="ru-RU" sz="8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проблема</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задачи</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Пути решения</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результат</a:t>
                      </a:r>
                      <a:endParaRPr lang="ru-RU" sz="1200" dirty="0">
                        <a:latin typeface="Times New Roman" pitchFamily="18" charset="0"/>
                        <a:cs typeface="Times New Roman" pitchFamily="18" charset="0"/>
                      </a:endParaRPr>
                    </a:p>
                  </a:txBody>
                  <a:tcPr/>
                </a:tc>
              </a:tr>
              <a:tr h="789894">
                <a:tc>
                  <a:txBody>
                    <a:bodyPr/>
                    <a:lstStyle/>
                    <a:p>
                      <a:r>
                        <a:rPr lang="ru-RU" sz="800" dirty="0" smtClean="0">
                          <a:latin typeface="Times New Roman" pitchFamily="18" charset="0"/>
                          <a:cs typeface="Times New Roman" pitchFamily="18" charset="0"/>
                        </a:rPr>
                        <a:t>1</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Александр Н.</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25.01.2004</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Студент  ДИТК, жил в общежитии, уезжал в г.Дальнегорск к друзьям,</a:t>
                      </a:r>
                      <a:r>
                        <a:rPr lang="ru-RU" sz="800" baseline="0" dirty="0" smtClean="0">
                          <a:latin typeface="Times New Roman" pitchFamily="18" charset="0"/>
                          <a:cs typeface="Times New Roman" pitchFamily="18" charset="0"/>
                        </a:rPr>
                        <a:t> </a:t>
                      </a:r>
                      <a:r>
                        <a:rPr lang="ru-RU" sz="800" dirty="0" smtClean="0">
                          <a:latin typeface="Times New Roman" pitchFamily="18" charset="0"/>
                          <a:cs typeface="Times New Roman" pitchFamily="18" charset="0"/>
                        </a:rPr>
                        <a:t> злоупотреблять алкогольными напитками (алкогольная зависимость)</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Коррекция асоциального поведения.</a:t>
                      </a:r>
                    </a:p>
                    <a:p>
                      <a:r>
                        <a:rPr lang="ru-RU" sz="800" dirty="0" smtClean="0">
                          <a:latin typeface="Times New Roman" pitchFamily="18" charset="0"/>
                          <a:cs typeface="Times New Roman" pitchFamily="18" charset="0"/>
                        </a:rPr>
                        <a:t>Лечение от алкогольной зависимости</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Индивидуально-профилактическая</a:t>
                      </a:r>
                      <a:r>
                        <a:rPr lang="ru-RU" sz="800" baseline="0" dirty="0" smtClean="0">
                          <a:latin typeface="Times New Roman" pitchFamily="18" charset="0"/>
                          <a:cs typeface="Times New Roman" pitchFamily="18" charset="0"/>
                        </a:rPr>
                        <a:t> работа с педагогами, педагогом-психологом в соответствии с планом мероприятий</a:t>
                      </a:r>
                      <a:endParaRPr lang="ru-RU" sz="800" dirty="0" smtClean="0">
                        <a:latin typeface="Times New Roman" pitchFamily="18" charset="0"/>
                        <a:cs typeface="Times New Roman" pitchFamily="18" charset="0"/>
                      </a:endParaRPr>
                    </a:p>
                    <a:p>
                      <a:r>
                        <a:rPr lang="ru-RU" sz="800" dirty="0" smtClean="0">
                          <a:latin typeface="Times New Roman" pitchFamily="18" charset="0"/>
                          <a:cs typeface="Times New Roman" pitchFamily="18" charset="0"/>
                        </a:rPr>
                        <a:t>Определение в наркологическое отделение</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Прошел стационарное лечение в ГБУЗ</a:t>
                      </a:r>
                      <a:r>
                        <a:rPr lang="ru-RU" sz="800" baseline="0" dirty="0" smtClean="0">
                          <a:latin typeface="Times New Roman" pitchFamily="18" charset="0"/>
                          <a:cs typeface="Times New Roman" pitchFamily="18" charset="0"/>
                        </a:rPr>
                        <a:t> №5 г.Дальнегорск</a:t>
                      </a:r>
                    </a:p>
                    <a:p>
                      <a:r>
                        <a:rPr lang="ru-RU" sz="800" baseline="0" dirty="0" smtClean="0">
                          <a:latin typeface="Times New Roman" pitchFamily="18" charset="0"/>
                          <a:cs typeface="Times New Roman" pitchFamily="18" charset="0"/>
                        </a:rPr>
                        <a:t>Август 2020г.</a:t>
                      </a:r>
                      <a:endParaRPr lang="ru-RU" sz="800" dirty="0">
                        <a:latin typeface="Times New Roman" pitchFamily="18" charset="0"/>
                        <a:cs typeface="Times New Roman" pitchFamily="18" charset="0"/>
                      </a:endParaRPr>
                    </a:p>
                  </a:txBody>
                  <a:tcPr/>
                </a:tc>
              </a:tr>
              <a:tr h="906916">
                <a:tc>
                  <a:txBody>
                    <a:bodyPr/>
                    <a:lstStyle/>
                    <a:p>
                      <a:r>
                        <a:rPr lang="ru-RU" sz="800" dirty="0" smtClean="0">
                          <a:latin typeface="Times New Roman" pitchFamily="18" charset="0"/>
                          <a:cs typeface="Times New Roman" pitchFamily="18" charset="0"/>
                        </a:rPr>
                        <a:t>2</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Эдуард Х.</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07.05.2004</a:t>
                      </a:r>
                      <a:endParaRPr lang="ru-RU" sz="800" dirty="0">
                        <a:latin typeface="Times New Roman" pitchFamily="18" charset="0"/>
                        <a:cs typeface="Times New Roman" pitchFamily="18" charset="0"/>
                      </a:endParaRPr>
                    </a:p>
                  </a:txBody>
                  <a:tcPr/>
                </a:tc>
                <a:tc>
                  <a:txBody>
                    <a:bodyPr/>
                    <a:lstStyle/>
                    <a:p>
                      <a:pPr algn="just"/>
                      <a:r>
                        <a:rPr lang="ru-RU" sz="800" dirty="0" smtClean="0">
                          <a:latin typeface="Times New Roman" pitchFamily="18" charset="0"/>
                          <a:cs typeface="Times New Roman" pitchFamily="18" charset="0"/>
                        </a:rPr>
                        <a:t>Бывший студент ДИТК,</a:t>
                      </a:r>
                      <a:r>
                        <a:rPr lang="ru-RU" sz="800" baseline="0" dirty="0" smtClean="0">
                          <a:latin typeface="Times New Roman" pitchFamily="18" charset="0"/>
                          <a:cs typeface="Times New Roman" pitchFamily="18" charset="0"/>
                        </a:rPr>
                        <a:t> </a:t>
                      </a:r>
                      <a:r>
                        <a:rPr lang="ru-RU" sz="800" dirty="0" smtClean="0">
                          <a:latin typeface="Times New Roman" pitchFamily="18" charset="0"/>
                          <a:cs typeface="Times New Roman" pitchFamily="18" charset="0"/>
                        </a:rPr>
                        <a:t>был отчислен</a:t>
                      </a:r>
                      <a:r>
                        <a:rPr lang="ru-RU" sz="800" baseline="0" dirty="0" smtClean="0">
                          <a:latin typeface="Times New Roman" pitchFamily="18" charset="0"/>
                          <a:cs typeface="Times New Roman" pitchFamily="18" charset="0"/>
                        </a:rPr>
                        <a:t> по собственному желанию,  направлен в Центр. Состоит на диспансерном учете врача-психиатра, на учете в ПДН. Занимался по адаптированной индивидуальной программе. Бабушка отказалась от опеки, не смогла справится с воспитанием ребенка. Уезжал из Центра стремясь к свободной жизни. (весенне-летнее обострение)</a:t>
                      </a:r>
                      <a:endParaRPr lang="ru-RU" sz="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itchFamily="18" charset="0"/>
                          <a:cs typeface="Times New Roman" pitchFamily="18" charset="0"/>
                        </a:rPr>
                        <a:t>Коррекция асоциального поведения.</a:t>
                      </a:r>
                    </a:p>
                    <a:p>
                      <a:r>
                        <a:rPr lang="ru-RU" sz="800" dirty="0" smtClean="0">
                          <a:latin typeface="Times New Roman" pitchFamily="18" charset="0"/>
                          <a:cs typeface="Times New Roman" pitchFamily="18" charset="0"/>
                        </a:rPr>
                        <a:t>Лечение в психиатрическом отделении</a:t>
                      </a:r>
                      <a:endParaRPr lang="ru-RU" sz="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itchFamily="18" charset="0"/>
                          <a:cs typeface="Times New Roman" pitchFamily="18" charset="0"/>
                        </a:rPr>
                        <a:t>Индивидуально-профилактическая</a:t>
                      </a:r>
                      <a:r>
                        <a:rPr lang="ru-RU" sz="800" baseline="0" dirty="0" smtClean="0">
                          <a:latin typeface="Times New Roman" pitchFamily="18" charset="0"/>
                          <a:cs typeface="Times New Roman" pitchFamily="18" charset="0"/>
                        </a:rPr>
                        <a:t> работа с педагогами, педагогом-психологом в соответствии с планом мероприятий</a:t>
                      </a:r>
                      <a:endParaRPr lang="ru-RU" sz="800" dirty="0" smtClean="0">
                        <a:latin typeface="Times New Roman" pitchFamily="18" charset="0"/>
                        <a:cs typeface="Times New Roman" pitchFamily="18" charset="0"/>
                      </a:endParaRPr>
                    </a:p>
                    <a:p>
                      <a:r>
                        <a:rPr lang="ru-RU" sz="800" dirty="0" smtClean="0">
                          <a:latin typeface="Times New Roman" pitchFamily="18" charset="0"/>
                          <a:cs typeface="Times New Roman" pitchFamily="18" charset="0"/>
                        </a:rPr>
                        <a:t>Определение в психиатрическое отделение</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Прошел стационарное лечение в ГБУЗ №5 г.Дальнегорск</a:t>
                      </a:r>
                      <a:endParaRPr lang="ru-RU" sz="800" dirty="0">
                        <a:latin typeface="Times New Roman" pitchFamily="18" charset="0"/>
                        <a:cs typeface="Times New Roman" pitchFamily="18" charset="0"/>
                      </a:endParaRPr>
                    </a:p>
                  </a:txBody>
                  <a:tcPr/>
                </a:tc>
              </a:tr>
              <a:tr h="1375001">
                <a:tc>
                  <a:txBody>
                    <a:bodyPr/>
                    <a:lstStyle/>
                    <a:p>
                      <a:r>
                        <a:rPr lang="ru-RU" sz="800" dirty="0" smtClean="0">
                          <a:latin typeface="Times New Roman" pitchFamily="18" charset="0"/>
                          <a:cs typeface="Times New Roman" pitchFamily="18" charset="0"/>
                        </a:rPr>
                        <a:t>3</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Ярослав О.</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26.07.2004</a:t>
                      </a:r>
                      <a:endParaRPr lang="ru-RU" sz="800" dirty="0">
                        <a:latin typeface="Times New Roman" pitchFamily="18" charset="0"/>
                        <a:cs typeface="Times New Roman" pitchFamily="18" charset="0"/>
                      </a:endParaRPr>
                    </a:p>
                  </a:txBody>
                  <a:tcPr/>
                </a:tc>
                <a:tc>
                  <a:txBody>
                    <a:bodyPr/>
                    <a:lstStyle/>
                    <a:p>
                      <a:pPr algn="just"/>
                      <a:r>
                        <a:rPr lang="ru-RU" sz="800" dirty="0" smtClean="0">
                          <a:latin typeface="Times New Roman" pitchFamily="18" charset="0"/>
                          <a:cs typeface="Times New Roman" pitchFamily="18" charset="0"/>
                        </a:rPr>
                        <a:t>Поступил в Центр 21.02.2020г. Находился под опекой у</a:t>
                      </a:r>
                      <a:r>
                        <a:rPr lang="ru-RU" sz="800" baseline="0" dirty="0" smtClean="0">
                          <a:latin typeface="Times New Roman" pitchFamily="18" charset="0"/>
                          <a:cs typeface="Times New Roman" pitchFamily="18" charset="0"/>
                        </a:rPr>
                        <a:t> бабушки, систематически сбегал из дома, в школе не обучался, состоял на диспансерном учете врача-психиатра, на учете в ПДН, совершал групповые правонарушения. Адаптацию в Центре не прошел, стремился в привычный ему социум. Первый самовольный уход совершил из инфекционного отделения, впоследствии уходил при передачи сотрудникам Центра в полиции.</a:t>
                      </a:r>
                      <a:endParaRPr lang="ru-RU" sz="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itchFamily="18" charset="0"/>
                          <a:cs typeface="Times New Roman" pitchFamily="18" charset="0"/>
                        </a:rPr>
                        <a:t>Коррекция асоциального поведения.</a:t>
                      </a:r>
                    </a:p>
                    <a:p>
                      <a:r>
                        <a:rPr lang="ru-RU" sz="800" dirty="0" smtClean="0">
                          <a:latin typeface="Times New Roman" pitchFamily="18" charset="0"/>
                          <a:cs typeface="Times New Roman" pitchFamily="18" charset="0"/>
                        </a:rPr>
                        <a:t>Лечение в психиатрическом отделении</a:t>
                      </a:r>
                    </a:p>
                    <a:p>
                      <a:r>
                        <a:rPr lang="ru-RU" sz="800" dirty="0" smtClean="0">
                          <a:latin typeface="Times New Roman" pitchFamily="18" charset="0"/>
                          <a:cs typeface="Times New Roman" pitchFamily="18" charset="0"/>
                        </a:rPr>
                        <a:t>Смена социума.</a:t>
                      </a:r>
                      <a:endParaRPr lang="ru-RU" sz="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itchFamily="18" charset="0"/>
                          <a:cs typeface="Times New Roman" pitchFamily="18" charset="0"/>
                        </a:rPr>
                        <a:t>Индивидуально-профилактическая</a:t>
                      </a:r>
                      <a:r>
                        <a:rPr lang="ru-RU" sz="800" baseline="0" dirty="0" smtClean="0">
                          <a:latin typeface="Times New Roman" pitchFamily="18" charset="0"/>
                          <a:cs typeface="Times New Roman" pitchFamily="18" charset="0"/>
                        </a:rPr>
                        <a:t> работа с педагогами, педагогом-психологом в соответствии с планом мероприятий</a:t>
                      </a:r>
                      <a:endParaRPr lang="ru-RU" sz="800" dirty="0" smtClean="0">
                        <a:latin typeface="Times New Roman" pitchFamily="18" charset="0"/>
                        <a:cs typeface="Times New Roman" pitchFamily="18" charset="0"/>
                      </a:endParaRPr>
                    </a:p>
                    <a:p>
                      <a:r>
                        <a:rPr lang="ru-RU" sz="800" dirty="0" smtClean="0">
                          <a:latin typeface="Times New Roman" pitchFamily="18" charset="0"/>
                          <a:cs typeface="Times New Roman" pitchFamily="18" charset="0"/>
                        </a:rPr>
                        <a:t>Определение в психиатрическое отделение.</a:t>
                      </a:r>
                    </a:p>
                    <a:p>
                      <a:r>
                        <a:rPr lang="ru-RU" sz="800" dirty="0" smtClean="0">
                          <a:latin typeface="Times New Roman" pitchFamily="18" charset="0"/>
                          <a:cs typeface="Times New Roman" pitchFamily="18" charset="0"/>
                        </a:rPr>
                        <a:t>Ходатайство в министерство образования ПК о переводе в аналогичное учреждение для смены социума</a:t>
                      </a:r>
                    </a:p>
                    <a:p>
                      <a:endParaRPr lang="ru-RU" sz="8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dirty="0" smtClean="0">
                          <a:latin typeface="Times New Roman" pitchFamily="18" charset="0"/>
                          <a:cs typeface="Times New Roman" pitchFamily="18" charset="0"/>
                        </a:rPr>
                        <a:t>Находится</a:t>
                      </a:r>
                      <a:r>
                        <a:rPr lang="ru-RU" sz="800" baseline="0" dirty="0" smtClean="0">
                          <a:latin typeface="Times New Roman" pitchFamily="18" charset="0"/>
                          <a:cs typeface="Times New Roman" pitchFamily="18" charset="0"/>
                        </a:rPr>
                        <a:t> на</a:t>
                      </a:r>
                      <a:r>
                        <a:rPr lang="ru-RU" sz="800" dirty="0" smtClean="0">
                          <a:latin typeface="Times New Roman" pitchFamily="18" charset="0"/>
                          <a:cs typeface="Times New Roman" pitchFamily="18" charset="0"/>
                        </a:rPr>
                        <a:t> стационарном</a:t>
                      </a:r>
                      <a:r>
                        <a:rPr lang="ru-RU" sz="800" baseline="0" dirty="0" smtClean="0">
                          <a:latin typeface="Times New Roman" pitchFamily="18" charset="0"/>
                          <a:cs typeface="Times New Roman" pitchFamily="18" charset="0"/>
                        </a:rPr>
                        <a:t> </a:t>
                      </a:r>
                      <a:r>
                        <a:rPr lang="ru-RU" sz="800" dirty="0" smtClean="0">
                          <a:latin typeface="Times New Roman" pitchFamily="18" charset="0"/>
                          <a:cs typeface="Times New Roman" pitchFamily="18" charset="0"/>
                        </a:rPr>
                        <a:t>лечение в ГБУЗ №5 г.Дальнегорск</a:t>
                      </a:r>
                    </a:p>
                    <a:p>
                      <a:r>
                        <a:rPr lang="ru-RU" sz="800" dirty="0" smtClean="0">
                          <a:latin typeface="Times New Roman" pitchFamily="18" charset="0"/>
                          <a:cs typeface="Times New Roman" pitchFamily="18" charset="0"/>
                        </a:rPr>
                        <a:t>Существует договоренность с</a:t>
                      </a:r>
                      <a:r>
                        <a:rPr lang="ru-RU" sz="800" baseline="0" dirty="0" smtClean="0">
                          <a:latin typeface="Times New Roman" pitchFamily="18" charset="0"/>
                          <a:cs typeface="Times New Roman" pitchFamily="18" charset="0"/>
                        </a:rPr>
                        <a:t> аналогичным учреждением о переводе после лечения</a:t>
                      </a:r>
                      <a:endParaRPr lang="ru-RU" sz="800" dirty="0">
                        <a:latin typeface="Times New Roman" pitchFamily="18" charset="0"/>
                        <a:cs typeface="Times New Roman" pitchFamily="18" charset="0"/>
                      </a:endParaRPr>
                    </a:p>
                  </a:txBody>
                  <a:tcPr/>
                </a:tc>
              </a:tr>
              <a:tr h="1375001">
                <a:tc>
                  <a:txBody>
                    <a:bodyPr/>
                    <a:lstStyle/>
                    <a:p>
                      <a:r>
                        <a:rPr lang="ru-RU" sz="800" dirty="0" smtClean="0">
                          <a:latin typeface="Times New Roman" pitchFamily="18" charset="0"/>
                          <a:cs typeface="Times New Roman" pitchFamily="18" charset="0"/>
                        </a:rPr>
                        <a:t>4</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Валерия Щ.</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17.11.2005</a:t>
                      </a:r>
                      <a:endParaRPr lang="ru-RU" sz="800" dirty="0">
                        <a:latin typeface="Times New Roman" pitchFamily="18" charset="0"/>
                        <a:cs typeface="Times New Roman" pitchFamily="18" charset="0"/>
                      </a:endParaRPr>
                    </a:p>
                  </a:txBody>
                  <a:tcPr/>
                </a:tc>
                <a:tc>
                  <a:txBody>
                    <a:bodyPr/>
                    <a:lstStyle/>
                    <a:p>
                      <a:pPr algn="just"/>
                      <a:r>
                        <a:rPr lang="ru-RU" sz="800" dirty="0" smtClean="0">
                          <a:latin typeface="Times New Roman" pitchFamily="18" charset="0"/>
                          <a:cs typeface="Times New Roman" pitchFamily="18" charset="0"/>
                        </a:rPr>
                        <a:t>Поступила в Центр на основании повторного отказа. Приемные родители отказались от опеки, т.к. не справились с воспитанием ребенка во время развода.</a:t>
                      </a:r>
                    </a:p>
                    <a:p>
                      <a:pPr algn="just"/>
                      <a:r>
                        <a:rPr lang="ru-RU" sz="800" dirty="0" smtClean="0">
                          <a:latin typeface="Times New Roman" pitchFamily="18" charset="0"/>
                          <a:cs typeface="Times New Roman" pitchFamily="18" charset="0"/>
                        </a:rPr>
                        <a:t>Девочка уходила из Центра то к одному, то к другому родителю.</a:t>
                      </a:r>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Работа педагога-психолога по травме повторного возврата.</a:t>
                      </a:r>
                    </a:p>
                    <a:p>
                      <a:r>
                        <a:rPr lang="ru-RU" sz="800" dirty="0" smtClean="0">
                          <a:latin typeface="Times New Roman" pitchFamily="18" charset="0"/>
                          <a:cs typeface="Times New Roman" pitchFamily="18" charset="0"/>
                        </a:rPr>
                        <a:t>Работа</a:t>
                      </a:r>
                      <a:r>
                        <a:rPr lang="ru-RU" sz="800" baseline="0" dirty="0" smtClean="0">
                          <a:latin typeface="Times New Roman" pitchFamily="18" charset="0"/>
                          <a:cs typeface="Times New Roman" pitchFamily="18" charset="0"/>
                        </a:rPr>
                        <a:t> со значимыми людьми по сохранению привязанности</a:t>
                      </a:r>
                      <a:endParaRPr lang="ru-RU" sz="800" dirty="0">
                        <a:latin typeface="Times New Roman" pitchFamily="18" charset="0"/>
                        <a:cs typeface="Times New Roman"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800" kern="1200" dirty="0" smtClean="0">
                          <a:solidFill>
                            <a:schemeClr val="dk1"/>
                          </a:solidFill>
                          <a:latin typeface="Times New Roman" pitchFamily="18" charset="0"/>
                          <a:ea typeface="+mn-ea"/>
                          <a:cs typeface="Times New Roman" pitchFamily="18" charset="0"/>
                        </a:rPr>
                        <a:t>Коррекционно-развивающая работа направлена на создан6ие психолого-педагогических условий для успешной социально-психологической адаптации ребенка в центре, способствующей предупреждению и снижению негативных последствий социально-психологической </a:t>
                      </a:r>
                      <a:r>
                        <a:rPr kumimoji="0" lang="ru-RU" sz="800" kern="1200" dirty="0" err="1" smtClean="0">
                          <a:solidFill>
                            <a:schemeClr val="dk1"/>
                          </a:solidFill>
                          <a:latin typeface="Times New Roman" pitchFamily="18" charset="0"/>
                          <a:ea typeface="+mn-ea"/>
                          <a:cs typeface="Times New Roman" pitchFamily="18" charset="0"/>
                        </a:rPr>
                        <a:t>депривации</a:t>
                      </a:r>
                      <a:r>
                        <a:rPr kumimoji="0" lang="ru-RU" sz="800" kern="1200" dirty="0" smtClean="0">
                          <a:solidFill>
                            <a:schemeClr val="dk1"/>
                          </a:solidFill>
                          <a:latin typeface="Times New Roman" pitchFamily="18" charset="0"/>
                          <a:ea typeface="+mn-ea"/>
                          <a:cs typeface="Times New Roman" pitchFamily="18" charset="0"/>
                        </a:rPr>
                        <a:t>. </a:t>
                      </a:r>
                    </a:p>
                    <a:p>
                      <a:endParaRPr lang="ru-RU" sz="800" dirty="0">
                        <a:latin typeface="Times New Roman" pitchFamily="18" charset="0"/>
                        <a:cs typeface="Times New Roman" pitchFamily="18" charset="0"/>
                      </a:endParaRPr>
                    </a:p>
                  </a:txBody>
                  <a:tcPr/>
                </a:tc>
                <a:tc>
                  <a:txBody>
                    <a:bodyPr/>
                    <a:lstStyle/>
                    <a:p>
                      <a:r>
                        <a:rPr lang="ru-RU" sz="800" dirty="0" smtClean="0">
                          <a:latin typeface="Times New Roman" pitchFamily="18" charset="0"/>
                          <a:cs typeface="Times New Roman" pitchFamily="18" charset="0"/>
                        </a:rPr>
                        <a:t>Бывший приемный гостей оформил гостевой режим, систематически берет Леру в семью в выходные и праздничные дни</a:t>
                      </a:r>
                      <a:endParaRPr lang="ru-RU" sz="800" dirty="0">
                        <a:latin typeface="Times New Roman" pitchFamily="18" charset="0"/>
                        <a:cs typeface="Times New Roman" pitchFamily="18" charset="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latin typeface="Times New Roman" pitchFamily="18" charset="0"/>
                <a:cs typeface="Times New Roman" pitchFamily="18" charset="0"/>
              </a:rPr>
              <a:t>Объяснительная записка</a:t>
            </a:r>
            <a:endParaRPr lang="ru-RU" sz="40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7500" lnSpcReduction="20000"/>
          </a:bodyPr>
          <a:lstStyle/>
          <a:p>
            <a:r>
              <a:rPr lang="ru-RU" dirty="0" smtClean="0"/>
              <a:t> </a:t>
            </a:r>
            <a:r>
              <a:rPr lang="ru-RU" dirty="0" smtClean="0">
                <a:latin typeface="Times New Roman" pitchFamily="18" charset="0"/>
                <a:cs typeface="Times New Roman" pitchFamily="18" charset="0"/>
              </a:rPr>
              <a:t>За 10 месяцев 2020 г. в  КГКУ «Центр содействия семейному устройству с. </a:t>
            </a:r>
            <a:r>
              <a:rPr lang="ru-RU" dirty="0" err="1" smtClean="0">
                <a:latin typeface="Times New Roman" pitchFamily="18" charset="0"/>
                <a:cs typeface="Times New Roman" pitchFamily="18" charset="0"/>
              </a:rPr>
              <a:t>Сержантово</a:t>
            </a:r>
            <a:r>
              <a:rPr lang="ru-RU" dirty="0" smtClean="0">
                <a:latin typeface="Times New Roman" pitchFamily="18" charset="0"/>
                <a:cs typeface="Times New Roman" pitchFamily="18" charset="0"/>
              </a:rPr>
              <a:t>» совершено 23 самовольных уходов воспитанников, такого количества уходов из учреждения не было последние три года. С марта 2020 г.  все учащиеся перешли на дистанционное обучение, студенты колледжей также остались в центре и обучались дистанционно.  В это время были введены ограничительные мероприятия в связи с </a:t>
            </a:r>
            <a:r>
              <a:rPr lang="ru-RU" dirty="0" err="1" smtClean="0">
                <a:latin typeface="Times New Roman" pitchFamily="18" charset="0"/>
                <a:cs typeface="Times New Roman" pitchFamily="18" charset="0"/>
              </a:rPr>
              <a:t>коронавирусом</a:t>
            </a:r>
            <a:r>
              <a:rPr lang="ru-RU" dirty="0" smtClean="0">
                <a:latin typeface="Times New Roman" pitchFamily="18" charset="0"/>
                <a:cs typeface="Times New Roman" pitchFamily="18" charset="0"/>
              </a:rPr>
              <a:t>. В центре был введен особый режим работы, запрещены массовые мероприятия, запрещен доступ посторонних лиц, волонтеров. В с. </a:t>
            </a:r>
            <a:r>
              <a:rPr lang="ru-RU" dirty="0" err="1" smtClean="0">
                <a:latin typeface="Times New Roman" pitchFamily="18" charset="0"/>
                <a:cs typeface="Times New Roman" pitchFamily="18" charset="0"/>
              </a:rPr>
              <a:t>Сержантово</a:t>
            </a:r>
            <a:r>
              <a:rPr lang="ru-RU" dirty="0" smtClean="0">
                <a:latin typeface="Times New Roman" pitchFamily="18" charset="0"/>
                <a:cs typeface="Times New Roman" pitchFamily="18" charset="0"/>
              </a:rPr>
              <a:t> в это время не работали школа, детский сад, дом культуры, музыкальная школа, библиотека. В центре был введен масочный режим, усилен санитарно- гигиенические мероприятия. Дети устали от такого режима самоизоляции и таких ограничительных мер , все это повлияло на уходы детей из учреждения. </a:t>
            </a:r>
          </a:p>
          <a:p>
            <a:r>
              <a:rPr lang="ru-RU" dirty="0" smtClean="0">
                <a:latin typeface="Times New Roman" pitchFamily="18" charset="0"/>
                <a:cs typeface="Times New Roman" pitchFamily="18" charset="0"/>
              </a:rPr>
              <a:t>Также не были открыты в районе летние оздоровительные лагеря, в результате чего, у детей не было возможности сменить привычное место пребывание .</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latin typeface="Times New Roman" pitchFamily="18" charset="0"/>
                <a:cs typeface="Times New Roman" pitchFamily="18" charset="0"/>
              </a:rPr>
              <a:t>Базовая основа профилактической работы</a:t>
            </a:r>
            <a:endParaRPr lang="ru-RU" sz="3600"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55000" lnSpcReduction="20000"/>
          </a:bodyPr>
          <a:lstStyle/>
          <a:p>
            <a:r>
              <a:rPr lang="ru-RU" dirty="0" smtClean="0">
                <a:latin typeface="Times New Roman" pitchFamily="18" charset="0"/>
                <a:cs typeface="Times New Roman" pitchFamily="18" charset="0"/>
              </a:rPr>
              <a:t>В КГКУ «Центр содействия семейному устройству с. </a:t>
            </a:r>
            <a:r>
              <a:rPr lang="ru-RU" dirty="0" err="1" smtClean="0">
                <a:latin typeface="Times New Roman" pitchFamily="18" charset="0"/>
                <a:cs typeface="Times New Roman" pitchFamily="18" charset="0"/>
              </a:rPr>
              <a:t>Сержантово</a:t>
            </a:r>
            <a:r>
              <a:rPr lang="ru-RU" dirty="0" smtClean="0">
                <a:latin typeface="Times New Roman" pitchFamily="18" charset="0"/>
                <a:cs typeface="Times New Roman" pitchFamily="18" charset="0"/>
              </a:rPr>
              <a:t>» работа по профилактике самовольных уходов построена на локальных актах: Положение о правилах поведения воспитанников в КГКУ «Центр содействия семейному устройству с. </a:t>
            </a:r>
            <a:r>
              <a:rPr lang="ru-RU" dirty="0" err="1" smtClean="0">
                <a:latin typeface="Times New Roman" pitchFamily="18" charset="0"/>
                <a:cs typeface="Times New Roman" pitchFamily="18" charset="0"/>
              </a:rPr>
              <a:t>Сержантово</a:t>
            </a:r>
            <a:r>
              <a:rPr lang="ru-RU" dirty="0" smtClean="0">
                <a:latin typeface="Times New Roman" pitchFamily="18" charset="0"/>
                <a:cs typeface="Times New Roman" pitchFamily="18" charset="0"/>
              </a:rPr>
              <a:t>», Положение о совете профилактики правонарушений, Инструкция и Действия воспитателя в случае побега воспитанника их учреждения (самовольный уход).</a:t>
            </a:r>
          </a:p>
          <a:p>
            <a:r>
              <a:rPr lang="ru-RU" dirty="0" smtClean="0">
                <a:latin typeface="Times New Roman" pitchFamily="18" charset="0"/>
                <a:cs typeface="Times New Roman" pitchFamily="18" charset="0"/>
              </a:rPr>
              <a:t>Имеются приказы «О назначении ответственных за жизнь и здоровье детей», «Об обеспечении мер по профилактике правонарушений воспитанников», «Об утверждении плана профилактических мероприятий по предупреждению самовольных уходов и правонарушений воспитанников», «Об охране труда и соблюдений правил ТБ».</a:t>
            </a:r>
          </a:p>
          <a:p>
            <a:r>
              <a:rPr lang="ru-RU" dirty="0" smtClean="0">
                <a:latin typeface="Times New Roman" pitchFamily="18" charset="0"/>
                <a:cs typeface="Times New Roman" pitchFamily="18" charset="0"/>
              </a:rPr>
              <a:t>Ежедневно ведется мониторинг количественного состава воспитанников учреждения, самовольных уходов, данные передаются в территориальный отдел опеки и попечительства. Проводятся коллективные творческие дела с целью сплочения коллектива детей Центра. Развивается самоуправление в группах детей. На советах групп рассматриваются вопросы по поведению, обучению, взаимопомощи, выносятся вопросы по организации досуга. Оформлены информационные стенды «Воспитанник, твои права и обязанности», «Не дай себя в обиду», «Жизнь прекрасна без наркотиков». Ежедневно проводятся заседания Совета  по профилактике правонарушений. Ведутся журналы «Учет побегов», справки о самовольных уходах, побегах; сводные таблицы; причины, принятые меры, профилактика; тетради  на каждого ребенка имеющего уходы; «Дети группы риска»(Список, учет работы сотрудников центра, ИДН, участкового, работников школы, психологов); «Розыск» (Документы по розыску от ИДН, постановления об отказах в возбуждении уголовных дел в связи с возвращение воспитанников).</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39850"/>
          </a:xfrm>
        </p:spPr>
        <p:txBody>
          <a:bodyPr>
            <a:normAutofit/>
          </a:bodyPr>
          <a:lstStyle/>
          <a:p>
            <a:pPr algn="ctr"/>
            <a:r>
              <a:rPr lang="ru-RU" sz="2700" dirty="0" smtClean="0">
                <a:latin typeface="Times New Roman" pitchFamily="18" charset="0"/>
                <a:cs typeface="Times New Roman" pitchFamily="18" charset="0"/>
              </a:rPr>
              <a:t>Программа  профилактики самовольных уходов воспитанников « Не тот путь»</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857364"/>
            <a:ext cx="8229600" cy="4268799"/>
          </a:xfrm>
        </p:spPr>
        <p:txBody>
          <a:bodyPr>
            <a:normAutofit fontScale="25000" lnSpcReduction="20000"/>
          </a:bodyPr>
          <a:lstStyle/>
          <a:p>
            <a:pPr algn="ctr"/>
            <a:r>
              <a:rPr lang="ru-RU" sz="7200" b="1" dirty="0" smtClean="0">
                <a:latin typeface="Times New Roman" pitchFamily="18" charset="0"/>
                <a:cs typeface="Times New Roman" pitchFamily="18" charset="0"/>
              </a:rPr>
              <a:t>Паспорт программы</a:t>
            </a:r>
            <a:endParaRPr lang="ru-RU" sz="7200" dirty="0" smtClean="0">
              <a:latin typeface="Times New Roman" pitchFamily="18" charset="0"/>
              <a:cs typeface="Times New Roman" pitchFamily="18" charset="0"/>
            </a:endParaRPr>
          </a:p>
          <a:p>
            <a:pPr lvl="0"/>
            <a:r>
              <a:rPr lang="ru-RU" sz="6400" dirty="0" smtClean="0">
                <a:solidFill>
                  <a:srgbClr val="FF0000"/>
                </a:solidFill>
                <a:latin typeface="Times New Roman" pitchFamily="18" charset="0"/>
                <a:cs typeface="Times New Roman" pitchFamily="18" charset="0"/>
              </a:rPr>
              <a:t>Наименование  программы</a:t>
            </a:r>
          </a:p>
          <a:p>
            <a:r>
              <a:rPr lang="ru-RU" sz="6400" dirty="0" smtClean="0">
                <a:latin typeface="Times New Roman" pitchFamily="18" charset="0"/>
                <a:cs typeface="Times New Roman" pitchFamily="18" charset="0"/>
              </a:rPr>
              <a:t>Программа по профилактике правонарушений и самовольных уходов воспитанников КГКУ « Центр содействия семейному устройству  детей сирот и детей, оставшихся без попечения родителей  </a:t>
            </a:r>
            <a:r>
              <a:rPr lang="ru-RU" sz="6400" dirty="0" err="1" smtClean="0">
                <a:latin typeface="Times New Roman" pitchFamily="18" charset="0"/>
                <a:cs typeface="Times New Roman" pitchFamily="18" charset="0"/>
              </a:rPr>
              <a:t>с.Сержантово</a:t>
            </a:r>
            <a:r>
              <a:rPr lang="ru-RU" sz="6400" dirty="0" smtClean="0">
                <a:latin typeface="Times New Roman" pitchFamily="18" charset="0"/>
                <a:cs typeface="Times New Roman" pitchFamily="18" charset="0"/>
              </a:rPr>
              <a:t>»</a:t>
            </a:r>
          </a:p>
          <a:p>
            <a:pPr lvl="0"/>
            <a:r>
              <a:rPr lang="ru-RU" sz="6400" dirty="0" smtClean="0">
                <a:solidFill>
                  <a:srgbClr val="FF0000"/>
                </a:solidFill>
                <a:latin typeface="Times New Roman" pitchFamily="18" charset="0"/>
                <a:cs typeface="Times New Roman" pitchFamily="18" charset="0"/>
              </a:rPr>
              <a:t>Цель программы</a:t>
            </a:r>
          </a:p>
          <a:p>
            <a:r>
              <a:rPr lang="ru-RU" sz="6400" dirty="0" smtClean="0">
                <a:latin typeface="Times New Roman" pitchFamily="18" charset="0"/>
                <a:cs typeface="Times New Roman" pitchFamily="18" charset="0"/>
              </a:rPr>
              <a:t>Снижение количества правонарушений и самовольных уходов путем  создания условия для успешной адаптации личности подростка в условиях центра через комплекс профилактических мер по выявлению и предупреждению возникновения </a:t>
            </a:r>
            <a:r>
              <a:rPr lang="ru-RU" sz="6400" dirty="0" err="1" smtClean="0">
                <a:latin typeface="Times New Roman" pitchFamily="18" charset="0"/>
                <a:cs typeface="Times New Roman" pitchFamily="18" charset="0"/>
              </a:rPr>
              <a:t>девиантного</a:t>
            </a:r>
            <a:r>
              <a:rPr lang="ru-RU" sz="6400" dirty="0" smtClean="0">
                <a:latin typeface="Times New Roman" pitchFamily="18" charset="0"/>
                <a:cs typeface="Times New Roman" pitchFamily="18" charset="0"/>
              </a:rPr>
              <a:t> поведения.</a:t>
            </a:r>
            <a:r>
              <a:rPr lang="ru-RU" sz="4800" dirty="0" smtClean="0">
                <a:latin typeface="Times New Roman" pitchFamily="18" charset="0"/>
                <a:cs typeface="Times New Roman" pitchFamily="18" charset="0"/>
              </a:rPr>
              <a:t> </a:t>
            </a:r>
          </a:p>
          <a:p>
            <a:pPr lvl="0"/>
            <a:r>
              <a:rPr lang="ru-RU" sz="6400" dirty="0" smtClean="0">
                <a:solidFill>
                  <a:srgbClr val="FF0000"/>
                </a:solidFill>
                <a:latin typeface="Times New Roman" pitchFamily="18" charset="0"/>
                <a:cs typeface="Times New Roman" pitchFamily="18" charset="0"/>
              </a:rPr>
              <a:t>Задачи программы</a:t>
            </a:r>
          </a:p>
          <a:p>
            <a:r>
              <a:rPr lang="ru-RU" sz="6400" dirty="0" smtClean="0">
                <a:latin typeface="Times New Roman" pitchFamily="18" charset="0"/>
                <a:cs typeface="Times New Roman" pitchFamily="18" charset="0"/>
              </a:rPr>
              <a:t>выявление детей склонных к </a:t>
            </a:r>
            <a:r>
              <a:rPr lang="ru-RU" sz="6400" dirty="0" err="1" smtClean="0">
                <a:latin typeface="Times New Roman" pitchFamily="18" charset="0"/>
                <a:cs typeface="Times New Roman" pitchFamily="18" charset="0"/>
              </a:rPr>
              <a:t>девиантному</a:t>
            </a:r>
            <a:r>
              <a:rPr lang="ru-RU" sz="6400" dirty="0" smtClean="0">
                <a:latin typeface="Times New Roman" pitchFamily="18" charset="0"/>
                <a:cs typeface="Times New Roman" pitchFamily="18" charset="0"/>
              </a:rPr>
              <a:t> поведению;</a:t>
            </a:r>
          </a:p>
          <a:p>
            <a:r>
              <a:rPr lang="ru-RU" sz="6400" dirty="0" smtClean="0">
                <a:latin typeface="Times New Roman" pitchFamily="18" charset="0"/>
                <a:cs typeface="Times New Roman" pitchFamily="18" charset="0"/>
              </a:rPr>
              <a:t>создание системы в работе по профилактике правонарушений; </a:t>
            </a:r>
          </a:p>
          <a:p>
            <a:r>
              <a:rPr lang="ru-RU" sz="6400" dirty="0" smtClean="0">
                <a:latin typeface="Times New Roman" pitchFamily="18" charset="0"/>
                <a:cs typeface="Times New Roman" pitchFamily="18" charset="0"/>
              </a:rPr>
              <a:t> Корректировка </a:t>
            </a:r>
            <a:r>
              <a:rPr lang="ru-RU" sz="6400" dirty="0" err="1" smtClean="0">
                <a:latin typeface="Times New Roman" pitchFamily="18" charset="0"/>
                <a:cs typeface="Times New Roman" pitchFamily="18" charset="0"/>
              </a:rPr>
              <a:t>девиантного</a:t>
            </a:r>
            <a:r>
              <a:rPr lang="ru-RU" sz="6400" dirty="0" smtClean="0">
                <a:latin typeface="Times New Roman" pitchFamily="18" charset="0"/>
                <a:cs typeface="Times New Roman" pitchFamily="18" charset="0"/>
              </a:rPr>
              <a:t> поведения подростков с целью их адаптации в социуме.</a:t>
            </a:r>
            <a:r>
              <a:rPr lang="ru-RU" sz="4800" dirty="0" smtClean="0">
                <a:latin typeface="Times New Roman" pitchFamily="18" charset="0"/>
                <a:cs typeface="Times New Roman" pitchFamily="18" charset="0"/>
              </a:rPr>
              <a:t>.</a:t>
            </a:r>
          </a:p>
          <a:p>
            <a:pPr lvl="0"/>
            <a:r>
              <a:rPr lang="ru-RU" sz="6400" dirty="0" smtClean="0">
                <a:solidFill>
                  <a:srgbClr val="FF0000"/>
                </a:solidFill>
                <a:latin typeface="Times New Roman" pitchFamily="18" charset="0"/>
                <a:cs typeface="Times New Roman" pitchFamily="18" charset="0"/>
              </a:rPr>
              <a:t>Исполнители программы</a:t>
            </a:r>
          </a:p>
          <a:p>
            <a:pPr lvl="0"/>
            <a:r>
              <a:rPr lang="ru-RU" sz="6400" dirty="0" smtClean="0">
                <a:latin typeface="Times New Roman" pitchFamily="18" charset="0"/>
                <a:cs typeface="Times New Roman" pitchFamily="18" charset="0"/>
              </a:rPr>
              <a:t>педагогический коллектив КГКУ «ЦССУ </a:t>
            </a:r>
            <a:r>
              <a:rPr lang="ru-RU" sz="6400" dirty="0" err="1" smtClean="0">
                <a:latin typeface="Times New Roman" pitchFamily="18" charset="0"/>
                <a:cs typeface="Times New Roman" pitchFamily="18" charset="0"/>
              </a:rPr>
              <a:t>с.Сержантово</a:t>
            </a:r>
            <a:r>
              <a:rPr lang="ru-RU" sz="6400" dirty="0" smtClean="0">
                <a:latin typeface="Times New Roman" pitchFamily="18" charset="0"/>
                <a:cs typeface="Times New Roman" pitchFamily="18" charset="0"/>
              </a:rPr>
              <a:t>» </a:t>
            </a:r>
          </a:p>
          <a:p>
            <a:pPr lvl="0"/>
            <a:r>
              <a:rPr lang="ru-RU" sz="6400" dirty="0" smtClean="0">
                <a:latin typeface="Times New Roman" pitchFamily="18" charset="0"/>
                <a:cs typeface="Times New Roman" pitchFamily="18" charset="0"/>
              </a:rPr>
              <a:t>инспекторы ПДН МО МВД «</a:t>
            </a:r>
            <a:r>
              <a:rPr lang="ru-RU" sz="6400" dirty="0" err="1" smtClean="0">
                <a:latin typeface="Times New Roman" pitchFamily="18" charset="0"/>
                <a:cs typeface="Times New Roman" pitchFamily="18" charset="0"/>
              </a:rPr>
              <a:t>Дальнегорский</a:t>
            </a:r>
            <a:r>
              <a:rPr lang="ru-RU" sz="6400" dirty="0" smtClean="0">
                <a:latin typeface="Times New Roman" pitchFamily="18" charset="0"/>
                <a:cs typeface="Times New Roman" pitchFamily="18" charset="0"/>
              </a:rPr>
              <a:t>»</a:t>
            </a:r>
          </a:p>
          <a:p>
            <a:pPr lvl="0"/>
            <a:endParaRPr lang="ru-RU" sz="6400" dirty="0" smtClean="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2"/>
            <a:ext cx="8229600" cy="5268931"/>
          </a:xfrm>
        </p:spPr>
        <p:txBody>
          <a:bodyPr>
            <a:normAutofit/>
          </a:bodyPr>
          <a:lstStyle/>
          <a:p>
            <a:pPr lvl="0" algn="just"/>
            <a:r>
              <a:rPr lang="ru-RU" sz="1900" dirty="0" smtClean="0">
                <a:solidFill>
                  <a:srgbClr val="FF0000"/>
                </a:solidFill>
                <a:latin typeface="Times New Roman" pitchFamily="18" charset="0"/>
                <a:cs typeface="Times New Roman" pitchFamily="18" charset="0"/>
              </a:rPr>
              <a:t>Ожидаемые конечные результаты</a:t>
            </a:r>
          </a:p>
          <a:p>
            <a:pPr lvl="0" algn="just"/>
            <a:r>
              <a:rPr lang="ru-RU" sz="1900" dirty="0" smtClean="0">
                <a:latin typeface="Times New Roman" pitchFamily="18" charset="0"/>
                <a:cs typeface="Times New Roman" pitchFamily="18" charset="0"/>
              </a:rPr>
              <a:t>Снижение числа правонарушений и самовольных уходов, совершенных несовершеннолетними воспитанниками.</a:t>
            </a:r>
          </a:p>
          <a:p>
            <a:pPr lvl="0" algn="just"/>
            <a:r>
              <a:rPr lang="ru-RU" sz="1900" dirty="0" smtClean="0">
                <a:latin typeface="Times New Roman" pitchFamily="18" charset="0"/>
                <a:cs typeface="Times New Roman" pitchFamily="18" charset="0"/>
              </a:rPr>
              <a:t>Формирование жизненной позиции ребенка</a:t>
            </a:r>
          </a:p>
          <a:p>
            <a:pPr lvl="0" algn="just"/>
            <a:r>
              <a:rPr lang="ru-RU" sz="1900" dirty="0" smtClean="0">
                <a:latin typeface="Times New Roman" pitchFamily="18" charset="0"/>
                <a:cs typeface="Times New Roman" pitchFamily="18" charset="0"/>
              </a:rPr>
              <a:t>Развить у воспитанников стремление к здоровому образу жизни.</a:t>
            </a:r>
          </a:p>
          <a:p>
            <a:pPr algn="just"/>
            <a:endParaRPr lang="ru-RU" sz="1900" dirty="0" smtClean="0">
              <a:latin typeface="Times New Roman" pitchFamily="18" charset="0"/>
              <a:cs typeface="Times New Roman" pitchFamily="18" charset="0"/>
            </a:endParaRPr>
          </a:p>
          <a:p>
            <a:pPr lvl="0" algn="just"/>
            <a:r>
              <a:rPr lang="ru-RU" sz="1900" dirty="0" smtClean="0">
                <a:solidFill>
                  <a:srgbClr val="FF0000"/>
                </a:solidFill>
                <a:latin typeface="Times New Roman" pitchFamily="18" charset="0"/>
                <a:cs typeface="Times New Roman" pitchFamily="18" charset="0"/>
              </a:rPr>
              <a:t>Основные направления реализации программы </a:t>
            </a:r>
            <a:r>
              <a:rPr lang="en-US" sz="1900" dirty="0" smtClean="0">
                <a:solidFill>
                  <a:srgbClr val="FF0000"/>
                </a:solidFill>
                <a:latin typeface="Times New Roman" pitchFamily="18" charset="0"/>
                <a:cs typeface="Times New Roman" pitchFamily="18" charset="0"/>
              </a:rPr>
              <a:t> </a:t>
            </a:r>
            <a:endParaRPr lang="ru-RU" sz="1900" dirty="0" smtClean="0">
              <a:solidFill>
                <a:srgbClr val="FF0000"/>
              </a:solidFill>
              <a:latin typeface="Times New Roman" pitchFamily="18" charset="0"/>
              <a:cs typeface="Times New Roman" pitchFamily="18" charset="0"/>
            </a:endParaRPr>
          </a:p>
          <a:p>
            <a:pPr algn="just"/>
            <a:r>
              <a:rPr lang="ru-RU" sz="1900" dirty="0" smtClean="0">
                <a:latin typeface="Times New Roman" pitchFamily="18" charset="0"/>
                <a:cs typeface="Times New Roman" pitchFamily="18" charset="0"/>
              </a:rPr>
              <a:t>Исследовательская работа: комплекс мероприятий, направленных на изучение личности ребенка</a:t>
            </a:r>
          </a:p>
          <a:p>
            <a:pPr algn="just"/>
            <a:r>
              <a:rPr lang="ru-RU" sz="1900" dirty="0" smtClean="0">
                <a:latin typeface="Times New Roman" pitchFamily="18" charset="0"/>
                <a:cs typeface="Times New Roman" pitchFamily="18" charset="0"/>
              </a:rPr>
              <a:t>Профилактическая коррекционно-развивающая работа: предупреждение, своевременное выявление отклонений в поведении, состоянии ребенка.</a:t>
            </a:r>
          </a:p>
          <a:p>
            <a:pPr algn="just"/>
            <a:r>
              <a:rPr lang="ru-RU" sz="1900" dirty="0" smtClean="0">
                <a:latin typeface="Times New Roman" pitchFamily="18" charset="0"/>
                <a:cs typeface="Times New Roman" pitchFamily="18" charset="0"/>
              </a:rPr>
              <a:t>Просветительская работа: консультации, беседы, лекции, привлечение специалистов, наглядная агитация.</a:t>
            </a:r>
          </a:p>
          <a:p>
            <a:pPr algn="just"/>
            <a:r>
              <a:rPr lang="ru-RU" sz="1900" dirty="0" smtClean="0">
                <a:latin typeface="Times New Roman" pitchFamily="18" charset="0"/>
                <a:cs typeface="Times New Roman" pitchFamily="18" charset="0"/>
              </a:rPr>
              <a:t>Воспитательная работа: вовлечение в трудовую деятельность, эффективное личностное взаимодействие</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0100" y="704088"/>
            <a:ext cx="7686700" cy="796086"/>
          </a:xfrm>
        </p:spPr>
        <p:txBody>
          <a:bodyPr>
            <a:normAutofit fontScale="90000"/>
          </a:bodyPr>
          <a:lstStyle/>
          <a:p>
            <a:r>
              <a:rPr lang="ru-RU" dirty="0" smtClean="0">
                <a:latin typeface="Times New Roman" pitchFamily="18" charset="0"/>
                <a:cs typeface="Times New Roman" pitchFamily="18" charset="0"/>
              </a:rPr>
              <a:t>Программа содержит 4 блока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58204" cy="4757758"/>
          </a:xfrm>
        </p:spPr>
        <p:txBody>
          <a:bodyPr>
            <a:noAutofit/>
          </a:bodyPr>
          <a:lstStyle/>
          <a:p>
            <a:pPr algn="just"/>
            <a:r>
              <a:rPr lang="ru-RU" sz="1400" dirty="0" smtClean="0">
                <a:solidFill>
                  <a:srgbClr val="FF0000"/>
                </a:solidFill>
                <a:latin typeface="Times New Roman" pitchFamily="18" charset="0"/>
                <a:cs typeface="Times New Roman" pitchFamily="18" charset="0"/>
              </a:rPr>
              <a:t>1. Организационно-методическая работа</a:t>
            </a:r>
          </a:p>
          <a:p>
            <a:pPr algn="just"/>
            <a:r>
              <a:rPr lang="ru-RU" sz="1400" dirty="0" smtClean="0">
                <a:latin typeface="Times New Roman" pitchFamily="18" charset="0"/>
                <a:cs typeface="Times New Roman" pitchFamily="18" charset="0"/>
              </a:rPr>
              <a:t>Изучение социального состава воспитанников. Составление «Банка Данных» воспитанников «группы риска»</a:t>
            </a:r>
          </a:p>
          <a:p>
            <a:pPr algn="just"/>
            <a:r>
              <a:rPr lang="ru-RU" sz="1400" dirty="0" smtClean="0">
                <a:latin typeface="Times New Roman" pitchFamily="18" charset="0"/>
                <a:cs typeface="Times New Roman" pitchFamily="18" charset="0"/>
              </a:rPr>
              <a:t>Организация работы Совета центра  по профилактике правонарушений воспитанников.</a:t>
            </a:r>
          </a:p>
          <a:p>
            <a:pPr algn="just"/>
            <a:r>
              <a:rPr lang="ru-RU" sz="1400" dirty="0" smtClean="0">
                <a:latin typeface="Times New Roman" pitchFamily="18" charset="0"/>
                <a:cs typeface="Times New Roman" pitchFamily="18" charset="0"/>
              </a:rPr>
              <a:t>Реализация совместного плана мероприятий по профилактике правонарушений  и самовольных уходов с инспектором </a:t>
            </a:r>
            <a:r>
              <a:rPr lang="ru-RU" sz="1400" i="1" dirty="0" smtClean="0">
                <a:latin typeface="Times New Roman" pitchFamily="18" charset="0"/>
                <a:cs typeface="Times New Roman" pitchFamily="18" charset="0"/>
              </a:rPr>
              <a:t>ПДН МО МВД «</a:t>
            </a:r>
            <a:r>
              <a:rPr lang="ru-RU" sz="1400" i="1" dirty="0" err="1" smtClean="0">
                <a:latin typeface="Times New Roman" pitchFamily="18" charset="0"/>
                <a:cs typeface="Times New Roman" pitchFamily="18" charset="0"/>
              </a:rPr>
              <a:t>Дальнегорский</a:t>
            </a:r>
            <a:r>
              <a:rPr lang="ru-RU" sz="1400" i="1"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Систематическое проведение «круглых столов» по проблемам работы с подростками</a:t>
            </a:r>
          </a:p>
          <a:p>
            <a:pPr algn="just"/>
            <a:r>
              <a:rPr lang="ru-RU" sz="1400" dirty="0" smtClean="0">
                <a:latin typeface="Times New Roman" pitchFamily="18" charset="0"/>
                <a:cs typeface="Times New Roman" pitchFamily="18" charset="0"/>
              </a:rPr>
              <a:t>Пропаганда опыта работы по профилактике правонарушений других сиротских учреждений</a:t>
            </a:r>
          </a:p>
          <a:p>
            <a:pPr algn="just"/>
            <a:r>
              <a:rPr lang="ru-RU" sz="1400" dirty="0" smtClean="0">
                <a:latin typeface="Times New Roman" pitchFamily="18" charset="0"/>
                <a:cs typeface="Times New Roman" pitchFamily="18" charset="0"/>
              </a:rPr>
              <a:t>Участие в педсоветах центра.</a:t>
            </a:r>
          </a:p>
          <a:p>
            <a:pPr algn="just"/>
            <a:r>
              <a:rPr lang="ru-RU" sz="1400" dirty="0" smtClean="0">
                <a:latin typeface="Times New Roman" pitchFamily="18" charset="0"/>
                <a:cs typeface="Times New Roman" pitchFamily="18" charset="0"/>
              </a:rPr>
              <a:t>Проведение обучения по  разъяснению прав и обязанностей несовершеннолетних </a:t>
            </a:r>
          </a:p>
          <a:p>
            <a:pPr algn="just"/>
            <a:r>
              <a:rPr lang="ru-RU" sz="1400" dirty="0" smtClean="0">
                <a:latin typeface="Times New Roman" pitchFamily="18" charset="0"/>
                <a:cs typeface="Times New Roman" pitchFamily="18" charset="0"/>
              </a:rPr>
              <a:t>Проведение индивидуальных консультаций узких специалистов (психолог, гинеколог, нарколог, и др.) для педагогов и детей.</a:t>
            </a:r>
          </a:p>
          <a:p>
            <a:pPr algn="just"/>
            <a:r>
              <a:rPr lang="ru-RU" sz="1400" dirty="0" smtClean="0">
                <a:latin typeface="Times New Roman" pitchFamily="18" charset="0"/>
                <a:cs typeface="Times New Roman" pitchFamily="18" charset="0"/>
              </a:rPr>
              <a:t>Создание кружков и секций для привлечения в них подростков «группы риска».</a:t>
            </a:r>
          </a:p>
          <a:p>
            <a:pPr algn="just"/>
            <a:r>
              <a:rPr lang="ru-RU" sz="1400" dirty="0" smtClean="0">
                <a:latin typeface="Times New Roman" pitchFamily="18" charset="0"/>
                <a:cs typeface="Times New Roman" pitchFamily="18" charset="0"/>
              </a:rPr>
              <a:t>Вовлечение подростков «группы риска» в общественно- значимую деятельность в школе и в Центре</a:t>
            </a:r>
          </a:p>
          <a:p>
            <a:pPr algn="just"/>
            <a:r>
              <a:rPr lang="ru-RU" sz="1400" dirty="0" smtClean="0">
                <a:latin typeface="Times New Roman" pitchFamily="18" charset="0"/>
                <a:cs typeface="Times New Roman" pitchFamily="18" charset="0"/>
              </a:rPr>
              <a:t>Внедрение системы стимулирования подростков, ведущих здоровый образ жизни и не имеющих правонарушений и самовольных уходов</a:t>
            </a:r>
          </a:p>
          <a:p>
            <a:pPr algn="just"/>
            <a:r>
              <a:rPr lang="ru-RU" sz="1400" dirty="0" smtClean="0">
                <a:latin typeface="Times New Roman" pitchFamily="18" charset="0"/>
                <a:cs typeface="Times New Roman" pitchFamily="18" charset="0"/>
              </a:rPr>
              <a:t>Контроль ведения воспитателями дневников индивидуальной работы с детьми</a:t>
            </a:r>
          </a:p>
          <a:p>
            <a:pPr algn="just"/>
            <a:r>
              <a:rPr lang="ru-RU" sz="1400" dirty="0" smtClean="0">
                <a:latin typeface="Times New Roman" pitchFamily="18" charset="0"/>
                <a:cs typeface="Times New Roman" pitchFamily="18" charset="0"/>
              </a:rPr>
              <a:t>Ведение систематического учёта и контроля занятости детей с </a:t>
            </a:r>
            <a:r>
              <a:rPr lang="ru-RU" sz="1400" dirty="0" err="1" smtClean="0">
                <a:latin typeface="Times New Roman" pitchFamily="18" charset="0"/>
                <a:cs typeface="Times New Roman" pitchFamily="18" charset="0"/>
              </a:rPr>
              <a:t>девиантным</a:t>
            </a:r>
            <a:r>
              <a:rPr lang="ru-RU" sz="1400" dirty="0" smtClean="0">
                <a:latin typeface="Times New Roman" pitchFamily="18" charset="0"/>
                <a:cs typeface="Times New Roman" pitchFamily="18" charset="0"/>
              </a:rPr>
              <a:t> поведением.</a:t>
            </a:r>
          </a:p>
          <a:p>
            <a:pPr algn="just"/>
            <a:r>
              <a:rPr lang="ru-RU" sz="1400" dirty="0" smtClean="0">
                <a:latin typeface="Times New Roman" pitchFamily="18" charset="0"/>
                <a:cs typeface="Times New Roman" pitchFamily="18" charset="0"/>
              </a:rPr>
              <a:t>Организация различных видов деятельности во внеурочное время. </a:t>
            </a:r>
          </a:p>
          <a:p>
            <a:pPr>
              <a:buNone/>
            </a:pPr>
            <a:r>
              <a:rPr lang="ru-RU" sz="1400" dirty="0" smtClean="0"/>
              <a:t> </a:t>
            </a:r>
          </a:p>
          <a:p>
            <a:endParaRPr lang="ru-RU"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normAutofit/>
          </a:bodyPr>
          <a:lstStyle/>
          <a:p>
            <a:r>
              <a:rPr lang="ru-RU" sz="1400" b="1" dirty="0" smtClean="0">
                <a:solidFill>
                  <a:srgbClr val="FF0000"/>
                </a:solidFill>
                <a:latin typeface="Times New Roman" pitchFamily="18" charset="0"/>
                <a:cs typeface="Times New Roman" pitchFamily="18" charset="0"/>
              </a:rPr>
              <a:t>2.Диагностическая работа</a:t>
            </a:r>
          </a:p>
          <a:p>
            <a:r>
              <a:rPr lang="ru-RU" sz="1400" dirty="0" smtClean="0">
                <a:latin typeface="Times New Roman" pitchFamily="18" charset="0"/>
                <a:cs typeface="Times New Roman" pitchFamily="18" charset="0"/>
              </a:rPr>
              <a:t>Анкетирование воспитанников на предмет выявления фактов употребления алкоголя, табачных изделий, наркотических веществ</a:t>
            </a:r>
          </a:p>
          <a:p>
            <a:r>
              <a:rPr lang="ru-RU" sz="1400" dirty="0" smtClean="0">
                <a:latin typeface="Times New Roman" pitchFamily="18" charset="0"/>
                <a:cs typeface="Times New Roman" pitchFamily="18" charset="0"/>
              </a:rPr>
              <a:t>Диагностика нарушений в эмоционально-личностной сфере воспитанников</a:t>
            </a:r>
          </a:p>
          <a:p>
            <a:r>
              <a:rPr lang="ru-RU" sz="1400" dirty="0" smtClean="0">
                <a:latin typeface="Times New Roman" pitchFamily="18" charset="0"/>
                <a:cs typeface="Times New Roman" pitchFamily="18" charset="0"/>
              </a:rPr>
              <a:t>Социометрия взаимоотношений детей и их статуса в детском коллективе центра</a:t>
            </a:r>
          </a:p>
          <a:p>
            <a:r>
              <a:rPr lang="ru-RU" sz="1400" dirty="0" err="1" smtClean="0">
                <a:latin typeface="Times New Roman" pitchFamily="18" charset="0"/>
                <a:cs typeface="Times New Roman" pitchFamily="18" charset="0"/>
              </a:rPr>
              <a:t>Профориентационная</a:t>
            </a:r>
            <a:r>
              <a:rPr lang="ru-RU" sz="1400" dirty="0" smtClean="0">
                <a:latin typeface="Times New Roman" pitchFamily="18" charset="0"/>
                <a:cs typeface="Times New Roman" pitchFamily="18" charset="0"/>
              </a:rPr>
              <a:t> диагностика воспитанников 8-11 классов</a:t>
            </a:r>
          </a:p>
          <a:p>
            <a:r>
              <a:rPr lang="ru-RU" sz="1400" b="1" dirty="0" smtClean="0">
                <a:solidFill>
                  <a:srgbClr val="FF0000"/>
                </a:solidFill>
                <a:latin typeface="Times New Roman" pitchFamily="18" charset="0"/>
                <a:cs typeface="Times New Roman" pitchFamily="18" charset="0"/>
              </a:rPr>
              <a:t>3. Предупредительно – профилактическая</a:t>
            </a:r>
            <a:endParaRPr lang="ru-RU" sz="1400" dirty="0" smtClean="0">
              <a:solidFill>
                <a:srgbClr val="FF0000"/>
              </a:solidFill>
              <a:latin typeface="Times New Roman" pitchFamily="18" charset="0"/>
              <a:cs typeface="Times New Roman" pitchFamily="18" charset="0"/>
            </a:endParaRPr>
          </a:p>
          <a:p>
            <a:r>
              <a:rPr lang="ru-RU" sz="1400" b="1" dirty="0" smtClean="0">
                <a:solidFill>
                  <a:srgbClr val="FF0000"/>
                </a:solidFill>
                <a:latin typeface="Times New Roman" pitchFamily="18" charset="0"/>
                <a:cs typeface="Times New Roman" pitchFamily="18" charset="0"/>
              </a:rPr>
              <a:t>работа с воспитанниками</a:t>
            </a:r>
          </a:p>
          <a:p>
            <a:r>
              <a:rPr lang="ru-RU" sz="1400" dirty="0" smtClean="0">
                <a:latin typeface="Times New Roman" pitchFamily="18" charset="0"/>
                <a:cs typeface="Times New Roman" pitchFamily="18" charset="0"/>
              </a:rPr>
              <a:t>Работа по программе «Побег в никуда»</a:t>
            </a:r>
          </a:p>
          <a:p>
            <a:pPr lvl="0"/>
            <a:r>
              <a:rPr lang="ru-RU" sz="1400" dirty="0" smtClean="0">
                <a:latin typeface="Times New Roman" pitchFamily="18" charset="0"/>
                <a:cs typeface="Times New Roman" pitchFamily="18" charset="0"/>
              </a:rPr>
              <a:t>«Уверенность в себе и ее роль в развитии человека»</a:t>
            </a:r>
          </a:p>
          <a:p>
            <a:pPr lvl="0"/>
            <a:r>
              <a:rPr lang="ru-RU" sz="1400" dirty="0" smtClean="0">
                <a:latin typeface="Times New Roman" pitchFamily="18" charset="0"/>
                <a:cs typeface="Times New Roman" pitchFamily="18" charset="0"/>
              </a:rPr>
              <a:t>«Конфликты и их роль в усилении своего Я»</a:t>
            </a:r>
          </a:p>
          <a:p>
            <a:pPr lvl="0"/>
            <a:r>
              <a:rPr lang="ru-RU" sz="1400" dirty="0" smtClean="0">
                <a:latin typeface="Times New Roman" pitchFamily="18" charset="0"/>
                <a:cs typeface="Times New Roman" pitchFamily="18" charset="0"/>
              </a:rPr>
              <a:t>«Ценности и их роль в жизни человека»</a:t>
            </a:r>
          </a:p>
          <a:p>
            <a:pPr lvl="0"/>
            <a:r>
              <a:rPr lang="ru-RU" sz="1400" dirty="0" smtClean="0">
                <a:latin typeface="Times New Roman" pitchFamily="18" charset="0"/>
                <a:cs typeface="Times New Roman" pitchFamily="18" charset="0"/>
              </a:rPr>
              <a:t>«Агрессия и ее роль в жизни человека»</a:t>
            </a:r>
          </a:p>
          <a:p>
            <a:r>
              <a:rPr lang="ru-RU" sz="1400" dirty="0" smtClean="0">
                <a:latin typeface="Times New Roman" pitchFamily="18" charset="0"/>
                <a:cs typeface="Times New Roman" pitchFamily="18" charset="0"/>
              </a:rPr>
              <a:t>Работа центра по тематике  «Мы выбираем  ЗОЖ»</a:t>
            </a:r>
          </a:p>
          <a:p>
            <a:r>
              <a:rPr lang="ru-RU" sz="1400" dirty="0" smtClean="0">
                <a:latin typeface="Times New Roman" pitchFamily="18" charset="0"/>
                <a:cs typeface="Times New Roman" pitchFamily="18" charset="0"/>
              </a:rPr>
              <a:t>Цикл занятий  по повышению правовой грамотности воспитанников «Мое право – мой выбор – моя ответственность»</a:t>
            </a:r>
          </a:p>
          <a:p>
            <a:pPr lvl="0"/>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Конвенция о правах ребенка</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lvl="0"/>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Что такое права человека</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lvl="0"/>
            <a:r>
              <a:rPr lang="ru-RU" sz="1400" dirty="0" smtClean="0">
                <a:latin typeface="Times New Roman" pitchFamily="18" charset="0"/>
                <a:cs typeface="Times New Roman" pitchFamily="18" charset="0"/>
              </a:rPr>
              <a:t>«Ваш правовой статус: права, обязанности и ответственность от рождения до достижения совершеннолетия»</a:t>
            </a:r>
          </a:p>
          <a:p>
            <a:r>
              <a:rPr lang="ru-RU" sz="1400" dirty="0" smtClean="0">
                <a:latin typeface="Times New Roman" pitchFamily="18" charset="0"/>
                <a:cs typeface="Times New Roman" pitchFamily="18" charset="0"/>
              </a:rPr>
              <a:t>Цикл коррекционно-развивающих занятий  «Я  среди людей»  (средний и старший школьный возраст)</a:t>
            </a:r>
          </a:p>
          <a:p>
            <a:pPr lvl="0"/>
            <a:r>
              <a:rPr lang="en-US" sz="1400"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Общаться на равных</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endParaRPr lang="ru-RU" sz="13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608</TotalTime>
  <Words>2114</Words>
  <PresentationFormat>Экран (4:3)</PresentationFormat>
  <Paragraphs>261</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 Краевое государственное казенное учреждение  «Центр содействия семейному устройству с.Сержантово» </vt:lpstr>
      <vt:lpstr>         Количество самовольных уходов  из КГКУ «ЦССУ с.Сержантово» за 10 месяцев 2020года.           Из 10 детей совершивших самовольные уходы из учреждения  6 являются студентами  колледжей, которые проживали в общежитиях и вели самостоятельный образ жизни.    </vt:lpstr>
      <vt:lpstr>Организация индивидуальной профилактической работы с детьми, совершившими наибольшее количество самовольных уходов</vt:lpstr>
      <vt:lpstr>Объяснительная записка</vt:lpstr>
      <vt:lpstr>Базовая основа профилактической работы</vt:lpstr>
      <vt:lpstr>Программа  профилактики самовольных уходов воспитанников « Не тот путь»</vt:lpstr>
      <vt:lpstr>Слайд 7</vt:lpstr>
      <vt:lpstr>Программа содержит 4 блока</vt:lpstr>
      <vt:lpstr>Слайд 9</vt:lpstr>
      <vt:lpstr>Слайд 10</vt:lpstr>
      <vt:lpstr>Слайд 11</vt:lpstr>
      <vt:lpstr>На каждого воспитанника совершившего самовольный уход  разрабатывается  план мероприятий индивидуально-профилактической работы. Например:</vt:lpstr>
      <vt:lpstr>Меры профилактики самовольных уходов:</vt:lpstr>
      <vt:lpstr>Организация досуга воспитанников:</vt:lpstr>
      <vt:lpstr>    Спортивная секция по футболу, тренер Сегал С.В., занимаются понедельник, среда, пятница. Занятия проводятся на стадионе школы № 12 с. Сержантово и спортивной площадке Центра.  С 01.04.2020 г. по 01.11.2020 г. в центре ежегодно работает сельскохозяйственная компания «Росток». Дети выращивают рассаду цветов, садят ее на клумбах, за каждой группой детей закреплена своя клумба. На пришкольном участке садят огурцы, картофель, помидоры. Рассадой цветов компания обеспечивает школы и д/сады города, Д/к Химик, городская библиотека. Ежемесячно проводится праздник «День именинника». Праздник проводится в конце каждого месяца. В течение месяца создается организационная группа детей, которая готовит праздник. Проводится чаепитие с пирогом, который группа печёт сама. Готовятся номера художественной самодеятельности, спортивные игры.   </vt:lpstr>
      <vt:lpstr>          Кружок  «Волшебная кисточка» проводится в понедельник, среда, пятница, воскресенье. Дети рисуют, изготавливают подделки из глины, бисера, ткани. Участвуют в городских и краевых выставках прикладного творчества, имеют дипломы, грамоты, сертификаты участников. Каждый воспитатель ведет проектную деятельность с группой детей на различные темы и направления .  В настоящее время в центре ведется работа по открытию комнаты психологической разгрузки и компьютерного класса. </vt:lpstr>
      <vt:lpstr>   </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Профилактика самовольных в КГКУ «Центр содействия семейному устройству с.Сержантово» октябрь 2020</dc:title>
  <dc:creator>Екатерина Юрьевна</dc:creator>
  <cp:lastModifiedBy>Пользователь Windows</cp:lastModifiedBy>
  <cp:revision>81</cp:revision>
  <dcterms:created xsi:type="dcterms:W3CDTF">2020-10-22T06:46:36Z</dcterms:created>
  <dcterms:modified xsi:type="dcterms:W3CDTF">2020-10-27T08:09:34Z</dcterms:modified>
</cp:coreProperties>
</file>